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Libre Franklin"/>
      <p:regular r:id="rId41"/>
      <p:bold r:id="rId42"/>
      <p:italic r:id="rId43"/>
      <p:boldItalic r:id="rId44"/>
    </p:embeddedFont>
    <p:embeddedFont>
      <p:font typeface="Nunito"/>
      <p:regular r:id="rId45"/>
      <p:bold r:id="rId46"/>
      <p:italic r:id="rId47"/>
      <p:boldItalic r:id="rId48"/>
    </p:embeddedFont>
    <p:embeddedFont>
      <p:font typeface="Maven Pro"/>
      <p:regular r:id="rId49"/>
      <p:bold r:id="rId50"/>
    </p:embeddedFont>
    <p:embeddedFont>
      <p:font typeface="Century Gothic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LibreFranklin-bold.fntdata"/><Relationship Id="rId41" Type="http://schemas.openxmlformats.org/officeDocument/2006/relationships/font" Target="fonts/LibreFranklin-regular.fntdata"/><Relationship Id="rId44" Type="http://schemas.openxmlformats.org/officeDocument/2006/relationships/font" Target="fonts/LibreFranklin-boldItalic.fntdata"/><Relationship Id="rId43" Type="http://schemas.openxmlformats.org/officeDocument/2006/relationships/font" Target="fonts/LibreFranklin-italic.fntdata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enturyGothic-regular.fntdata"/><Relationship Id="rId50" Type="http://schemas.openxmlformats.org/officeDocument/2006/relationships/font" Target="fonts/MavenPro-bold.fntdata"/><Relationship Id="rId53" Type="http://schemas.openxmlformats.org/officeDocument/2006/relationships/font" Target="fonts/CenturyGothic-italic.fntdata"/><Relationship Id="rId52" Type="http://schemas.openxmlformats.org/officeDocument/2006/relationships/font" Target="fonts/CenturyGothi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CenturyGothic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tn-lab.com/what-is-cognitive-security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guages.oup.com/google-dictionary-en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uvsdisinfo.eu/disinformation-cases/" TargetMode="External"/><Relationship Id="rId3" Type="http://schemas.openxmlformats.org/officeDocument/2006/relationships/hyperlink" Target="https://medium.com/dfrlab" TargetMode="External"/><Relationship Id="rId4" Type="http://schemas.openxmlformats.org/officeDocument/2006/relationships/hyperlink" Target="https://comprop.oii.ox.ac.uk/" TargetMode="External"/><Relationship Id="rId9" Type="http://schemas.openxmlformats.org/officeDocument/2006/relationships/hyperlink" Target="https://www.newsguardtech.com/covid-19-resources/" TargetMode="External"/><Relationship Id="rId5" Type="http://schemas.openxmlformats.org/officeDocument/2006/relationships/hyperlink" Target="https://comprop.oii.ox.ac.uk/wp-content/uploads/sites/93/2019/09/CyberTroop-Report19.pdf" TargetMode="External"/><Relationship Id="rId6" Type="http://schemas.openxmlformats.org/officeDocument/2006/relationships/hyperlink" Target="https://comprop.oii.ox.ac.uk/wp-content/uploads/sites/93/2019/09/CyberTroop-Report19.pdf" TargetMode="External"/><Relationship Id="rId7" Type="http://schemas.openxmlformats.org/officeDocument/2006/relationships/hyperlink" Target="https://comprop.oii.ox.ac.uk/wp-content/uploads/sites/93/2019/09/Case-Studies-Collated-NOV-2019-1.pdf" TargetMode="External"/><Relationship Id="rId8" Type="http://schemas.openxmlformats.org/officeDocument/2006/relationships/hyperlink" Target="https://comprop.oii.ox.ac.uk/wp-content/uploads/sites/93/2019/09/Case-Studies-Collated-NOV-2019-1.pdf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Ddos-attack-ex.png" TargetMode="External"/><Relationship Id="rId3" Type="http://schemas.openxmlformats.org/officeDocument/2006/relationships/hyperlink" Target="https://sec.okta.com/articles/2020/10/kpop-fans-non-traditional-non-state-actor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f2e603ad23_0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f2e603ad23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f2e603ad23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f2e603ad23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2e603ad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f2e603ad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e603ad23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f2e603ad23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>
                <a:solidFill>
                  <a:schemeClr val="dk1"/>
                </a:solidFill>
              </a:rPr>
              <a:t>What is cognitive security?  There are multiple ways to look at this.  And unfortunately two disciplines that share the same name - apologies, we didn’t look hard enough when we started socialising the term. 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>
                <a:solidFill>
                  <a:schemeClr val="dk1"/>
                </a:solidFill>
              </a:rPr>
              <a:t>Links: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Left quote from </a:t>
            </a:r>
            <a:r>
              <a:rPr lang="en-GB" sz="1600" u="sng">
                <a:solidFill>
                  <a:schemeClr val="hlink"/>
                </a:solidFill>
                <a:hlinkClick r:id="rId2"/>
              </a:rPr>
              <a:t>https://xtn-lab.com/what-is-cognitive-security/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Right quote from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f2e603ad23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gf2e603ad23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Definitions from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https://languages.oup.com/google-dictionary-en/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f0d75e1284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f0d75e1284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f0d75e1284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f0d75e128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2e603ad2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f2e603ad2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Cognitive security is the application of information security principles, practices, and tools to misinformation, disinformation, and influence operations.  It takes a socio-technical lens to high-volume, high-velocity, and high-variety forms of “something is wrong on the internet”. 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Cognitive</a:t>
            </a: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security</a:t>
            </a: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can be seen as a holistic view of disinformation from a security practitioner’s perspective. 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f2e603ad23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8" name="Google Shape;718;gf2e603ad23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f2e603ad23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f2e603ad23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Danny Rogers, Black Hat / Forbes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2e603ad23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2e603ad23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f0d75e1284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f0d75e1284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2e603ad23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2e603ad23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Harms: Agrafiotis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f0d75e1284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f0d75e1284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Image: 2010 red cross t-shirt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0d75e1284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f0d75e1284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0d75e1284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f0d75e1284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0d75e1284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f0d75e1284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f0d75e1284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f0d75e128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f0d75e1284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gf0d75e1284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f0d75e1284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f0d75e1284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f0d75e1284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f0d75e1284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0d75e128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0d75e128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f0d75e1284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f0d75e1284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Image: Chris Burgess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f0d75e1284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f0d75e1284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Table: Computational Propaganda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Good places to look for countries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Char char="●"/>
            </a:pPr>
            <a:r>
              <a:rPr lang="en-GB" u="sng">
                <a:solidFill>
                  <a:srgbClr val="27278B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https://euvsdisinfo.eu/disinformation-cases/</a:t>
            </a:r>
            <a:r>
              <a:rPr lang="en-GB">
                <a:solidFill>
                  <a:srgbClr val="C0791B"/>
                </a:solidFill>
              </a:rPr>
              <a:t> - Russia disinfo on EU</a:t>
            </a:r>
            <a:endParaRPr>
              <a:solidFill>
                <a:srgbClr val="C0791B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Char char="●"/>
            </a:pPr>
            <a:r>
              <a:rPr lang="en-GB" u="sng">
                <a:solidFill>
                  <a:srgbClr val="27278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https://medium.com/dfrlab</a:t>
            </a:r>
            <a:r>
              <a:rPr lang="en-GB">
                <a:solidFill>
                  <a:srgbClr val="C0791B"/>
                </a:solidFill>
              </a:rPr>
              <a:t> - world disinfo</a:t>
            </a:r>
            <a:endParaRPr>
              <a:solidFill>
                <a:srgbClr val="C0791B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Char char="●"/>
            </a:pPr>
            <a:r>
              <a:rPr lang="en-GB" u="sng">
                <a:solidFill>
                  <a:srgbClr val="27278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https://comprop.oii.ox.ac.uk/</a:t>
            </a:r>
            <a:r>
              <a:rPr lang="en-GB">
                <a:solidFill>
                  <a:srgbClr val="C0791B"/>
                </a:solidFill>
              </a:rPr>
              <a:t> - nationstate actors</a:t>
            </a:r>
            <a:endParaRPr>
              <a:solidFill>
                <a:srgbClr val="C0791B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C0791B"/>
                </a:solidFill>
              </a:rPr>
              <a:t>Specifically</a:t>
            </a:r>
            <a:r>
              <a:rPr lang="en-GB">
                <a:solidFill>
                  <a:srgbClr val="27278B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rgbClr val="27278B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Global Disinformation Order</a:t>
            </a:r>
            <a:r>
              <a:rPr lang="en-GB">
                <a:solidFill>
                  <a:srgbClr val="C0791B"/>
                </a:solidFill>
              </a:rPr>
              <a:t> and</a:t>
            </a:r>
            <a:r>
              <a:rPr lang="en-GB">
                <a:solidFill>
                  <a:srgbClr val="27278B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rgbClr val="27278B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https://comprop.oii.ox.ac.uk/wp-content/uploads/sites/93/2019/09/Case-Studies-Collated-NOV-2019-1.pdf</a:t>
            </a:r>
            <a:endParaRPr u="sng">
              <a:solidFill>
                <a:srgbClr val="C0791B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0791B"/>
              </a:buClr>
              <a:buSzPts val="1100"/>
              <a:buFont typeface="Arial"/>
              <a:buChar char="●"/>
            </a:pPr>
            <a:r>
              <a:rPr lang="en-GB" u="sng">
                <a:solidFill>
                  <a:srgbClr val="27278B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https://www.newsguardtech.com/covid-19-resources/</a:t>
            </a:r>
            <a:r>
              <a:rPr lang="en-GB">
                <a:solidFill>
                  <a:srgbClr val="C0791B"/>
                </a:solidFill>
              </a:rPr>
              <a:t> - c19 domains for several countries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f0d75e1284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f0d75e1284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0d75e1284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f0d75e1284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f0d75e1284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gf0d75e1284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f2e603ad23_0_7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6" name="Google Shape;826;gf2e603ad23_0_7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Image: wikipedia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https://commons.wikimedia.org/wiki/File:Ddos-attack-ex.png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Example include flooding the site with traffic.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k-Pop fans flooding Trump booking site: see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https://sec.okta.com/articles/2020/10/kpop-fans-non-traditional-non-state-actors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0d75e128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0d75e128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0d75e1284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0d75e1284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Cognitive security is the application of information security principles, practices, and tools to misinformation, disinformation, and influence operations.  It takes a socio-technical lens to high-volume, high-velocity, and high-variety forms of “something is wrong on the internet”. 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0d75e128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0d75e128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0d75e1284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f0d75e1284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Vs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Definitions, MLsec, how this applies to cogsec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2e603ad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2e603ad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f2e603ad23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f2e603ad23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1" name="Google Shape;31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4" name="Google Shape;34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" name="Google Shape;41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35" name="Google Shape;135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36" name="Google Shape;13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1" name="Google Shape;14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47" name="Google Shape;14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52" name="Google Shape;15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56" name="Google Shape;156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62" name="Google Shape;162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67" name="Google Shape;167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1" name="Google Shape;171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82" name="Google Shape;182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87" name="Google Shape;187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1" name="Google Shape;191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96" name="Google Shape;196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" name="Google Shape;200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1" name="Google Shape;201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07" name="Google Shape;207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" name="Google Shape;211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12" name="Google Shape;212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16" name="Google Shape;216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1" name="Google Shape;221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27" name="Google Shape;227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32" name="Google Shape;232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36" name="Google Shape;236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42" name="Google Shape;242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47" name="Google Shape;247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52" name="Google Shape;252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56" name="Google Shape;256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0" name="Google Shape;260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showMasterSp="0" type="twoObj">
  <p:cSld name="TWO_OBJECT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;p34" id="266" name="Google Shape;2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6;p39" id="267" name="Google Shape;26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269" name="Google Shape;269;p13"/>
          <p:cNvSpPr/>
          <p:nvPr/>
        </p:nvSpPr>
        <p:spPr>
          <a:xfrm>
            <a:off x="497517" y="1342670"/>
            <a:ext cx="8147400" cy="3060300"/>
          </a:xfrm>
          <a:prstGeom prst="roundRect">
            <a:avLst>
              <a:gd fmla="val 2634" name="adj"/>
            </a:avLst>
          </a:prstGeom>
          <a:solidFill>
            <a:schemeClr val="accent3">
              <a:alpha val="7373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3"/>
          <p:cNvSpPr txBox="1"/>
          <p:nvPr>
            <p:ph idx="1" type="body"/>
          </p:nvPr>
        </p:nvSpPr>
        <p:spPr>
          <a:xfrm>
            <a:off x="514351" y="1402200"/>
            <a:ext cx="37800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13"/>
          <p:cNvSpPr txBox="1"/>
          <p:nvPr>
            <p:ph idx="2" type="body"/>
          </p:nvPr>
        </p:nvSpPr>
        <p:spPr>
          <a:xfrm>
            <a:off x="4885528" y="1421246"/>
            <a:ext cx="37419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272" name="Google Shape;272;p13"/>
          <p:cNvCxnSpPr/>
          <p:nvPr/>
        </p:nvCxnSpPr>
        <p:spPr>
          <a:xfrm flipH="1" rot="10800000">
            <a:off x="42862" y="747641"/>
            <a:ext cx="2700" cy="368400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73" name="Google Shape;273;p13"/>
          <p:cNvSpPr txBox="1"/>
          <p:nvPr>
            <p:ph idx="12" type="sldNum"/>
          </p:nvPr>
        </p:nvSpPr>
        <p:spPr>
          <a:xfrm>
            <a:off x="8461010" y="4459483"/>
            <a:ext cx="184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276" name="Google Shape;27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77" name="Google Shape;277;p14"/>
          <p:cNvSpPr txBox="1"/>
          <p:nvPr>
            <p:ph idx="12" type="sldNum"/>
          </p:nvPr>
        </p:nvSpPr>
        <p:spPr>
          <a:xfrm>
            <a:off x="8472458" y="4663216"/>
            <a:ext cx="5487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_AND_BODY_1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>
            <p:ph type="title"/>
          </p:nvPr>
        </p:nvSpPr>
        <p:spPr>
          <a:xfrm>
            <a:off x="635400" y="0"/>
            <a:ext cx="72009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1pPr>
            <a:lvl2pPr lvl="1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2pPr>
            <a:lvl3pPr lvl="2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3pPr>
            <a:lvl4pPr lvl="3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4pPr>
            <a:lvl5pPr lvl="4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5pPr>
            <a:lvl6pPr lvl="5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6pPr>
            <a:lvl7pPr lvl="6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7pPr>
            <a:lvl8pPr lvl="7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8pPr>
            <a:lvl9pPr lvl="8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9pPr>
          </a:lstStyle>
          <a:p/>
        </p:txBody>
      </p:sp>
      <p:sp>
        <p:nvSpPr>
          <p:cNvPr id="280" name="Google Shape;280;p15"/>
          <p:cNvSpPr txBox="1"/>
          <p:nvPr>
            <p:ph idx="1" type="body"/>
          </p:nvPr>
        </p:nvSpPr>
        <p:spPr>
          <a:xfrm>
            <a:off x="733725" y="731269"/>
            <a:ext cx="80958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1750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A2E40"/>
              </a:buClr>
              <a:buSzPts val="1400"/>
              <a:buChar char="■"/>
              <a:defRPr/>
            </a:lvl1pPr>
            <a:lvl2pPr indent="-317500" lvl="1" marL="914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A2E40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A2E40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A2E40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A2E40"/>
              </a:buClr>
              <a:buSzPts val="1400"/>
              <a:buChar char="■"/>
              <a:defRPr/>
            </a:lvl5pPr>
            <a:lvl6pPr indent="-317500" lvl="5" marL="2743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A2E40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A2E40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A2E40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rgbClr val="1A2E4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15"/>
          <p:cNvSpPr txBox="1"/>
          <p:nvPr>
            <p:ph idx="12" type="sldNum"/>
          </p:nvPr>
        </p:nvSpPr>
        <p:spPr>
          <a:xfrm>
            <a:off x="8096565" y="4892405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b="0" i="0" sz="900" u="none" cap="none" strike="noStrike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2" name="Google Shape;52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3" name="Google Shape;53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6" name="Google Shape;56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0" name="Google Shape;60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" name="Google Shape;83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221050" y="780425"/>
            <a:ext cx="81132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1" type="body"/>
          </p:nvPr>
        </p:nvSpPr>
        <p:spPr>
          <a:xfrm>
            <a:off x="267850" y="808050"/>
            <a:ext cx="34305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2" type="body"/>
          </p:nvPr>
        </p:nvSpPr>
        <p:spPr>
          <a:xfrm>
            <a:off x="4903650" y="808050"/>
            <a:ext cx="34305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88275" y="101300"/>
            <a:ext cx="88347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9" name="Google Shape;99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06" name="Google Shape;106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7" name="Google Shape;107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" name="Google Shape;110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1" name="Google Shape;111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5" name="Google Shape;115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" name="Google Shape;117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1" name="Google Shape;121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29" name="Google Shape;129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2" name="Google Shape;132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4500" y="113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15000" y="779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570800" y="4835700"/>
            <a:ext cx="571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Disinformation/Malign Influence Training, SJ Terp &amp; P Breuer, Threet Consulting | 2021</a:t>
            </a:r>
            <a:endParaRPr sz="6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/>
          <p:nvPr>
            <p:ph type="ctrTitle"/>
          </p:nvPr>
        </p:nvSpPr>
        <p:spPr>
          <a:xfrm>
            <a:off x="824000" y="10244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0.1: introductions</a:t>
            </a:r>
            <a:endParaRPr/>
          </a:p>
        </p:txBody>
      </p:sp>
      <p:sp>
        <p:nvSpPr>
          <p:cNvPr id="287" name="Google Shape;287;p16"/>
          <p:cNvSpPr txBox="1"/>
          <p:nvPr>
            <p:ph idx="1" type="subTitle"/>
          </p:nvPr>
        </p:nvSpPr>
        <p:spPr>
          <a:xfrm>
            <a:off x="824000" y="38820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Disinformation/Malign Influence 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SJ Terp &amp; P Breuer, Threet Consulting |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5"/>
          <p:cNvSpPr txBox="1"/>
          <p:nvPr>
            <p:ph type="ctrTitle"/>
          </p:nvPr>
        </p:nvSpPr>
        <p:spPr>
          <a:xfrm>
            <a:off x="824000" y="10244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0.2: Definitions</a:t>
            </a:r>
            <a:endParaRPr/>
          </a:p>
        </p:txBody>
      </p:sp>
      <p:sp>
        <p:nvSpPr>
          <p:cNvPr id="666" name="Google Shape;666;p25"/>
          <p:cNvSpPr txBox="1"/>
          <p:nvPr>
            <p:ph idx="1" type="subTitle"/>
          </p:nvPr>
        </p:nvSpPr>
        <p:spPr>
          <a:xfrm>
            <a:off x="824000" y="38820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Disinformation/Malign Influence 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SJ Terp &amp; P Breuer, Threet Consulting | 2021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6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0.2: Definitions</a:t>
            </a:r>
            <a:endParaRPr/>
          </a:p>
        </p:txBody>
      </p:sp>
      <p:sp>
        <p:nvSpPr>
          <p:cNvPr id="672" name="Google Shape;672;p26"/>
          <p:cNvSpPr txBox="1"/>
          <p:nvPr>
            <p:ph idx="1" type="body"/>
          </p:nvPr>
        </p:nvSpPr>
        <p:spPr>
          <a:xfrm>
            <a:off x="267850" y="808050"/>
            <a:ext cx="49500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Introduces contents of the course</a:t>
            </a:r>
            <a:endParaRPr sz="15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History of cognitive security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Working definitions of information operations, disinformation, and cognitive security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Disinformation examples and common  myths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GB" sz="15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Where to find more information</a:t>
            </a:r>
            <a:endParaRPr sz="15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venir"/>
              <a:buChar char="●"/>
            </a:pPr>
            <a:r>
              <a:rPr lang="en-GB" sz="15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Potential risks to influence operations investigators, and mitigations for them. </a:t>
            </a:r>
            <a:endParaRPr sz="15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venir"/>
              <a:buChar char="●"/>
            </a:pPr>
            <a:r>
              <a:rPr lang="en-GB" sz="15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Automation and AI</a:t>
            </a:r>
            <a:endParaRPr b="1" sz="15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8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Cognitive Security: both of them</a:t>
            </a:r>
            <a:endParaRPr/>
          </a:p>
        </p:txBody>
      </p:sp>
      <p:sp>
        <p:nvSpPr>
          <p:cNvPr id="683" name="Google Shape;683;p28"/>
          <p:cNvSpPr txBox="1"/>
          <p:nvPr>
            <p:ph idx="1" type="body"/>
          </p:nvPr>
        </p:nvSpPr>
        <p:spPr>
          <a:xfrm>
            <a:off x="267850" y="808050"/>
            <a:ext cx="3430500" cy="3723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i="1" lang="en-GB"/>
              <a:t>“Cognitive Security is the application of artificial intelligence technologies, modeled on human thought processes, to detect security threats.” - XTN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MLSec - machine learning in information security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ML used in attacks on information systems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ML used to defend information systems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Attacking ML systems and algorithms 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“Adversarial AI”</a:t>
            </a:r>
            <a:endParaRPr/>
          </a:p>
        </p:txBody>
      </p:sp>
      <p:sp>
        <p:nvSpPr>
          <p:cNvPr id="684" name="Google Shape;684;p28"/>
          <p:cNvSpPr txBox="1"/>
          <p:nvPr>
            <p:ph idx="2" type="body"/>
          </p:nvPr>
        </p:nvSpPr>
        <p:spPr>
          <a:xfrm>
            <a:off x="4903650" y="808050"/>
            <a:ext cx="3430500" cy="3723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i="1" lang="en-GB"/>
              <a:t>“Cognitive Security (COGSEC) refers to practices, methodologies, and efforts made to defend against social engineering attempts‒intentional and unintentional manipulations of and disruptions to cognition and sensemaking” - cogsec.org</a:t>
            </a:r>
            <a:endParaRPr i="1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CogSec - social engineering at scale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Manipulation of individual beliefs, belonging, etc 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Manipulation of human communities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Adversarial cognition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9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Social Engineering: both of them</a:t>
            </a:r>
            <a:endParaRPr/>
          </a:p>
        </p:txBody>
      </p:sp>
      <p:sp>
        <p:nvSpPr>
          <p:cNvPr id="690" name="Google Shape;690;p29"/>
          <p:cNvSpPr txBox="1"/>
          <p:nvPr>
            <p:ph idx="1" type="body"/>
          </p:nvPr>
        </p:nvSpPr>
        <p:spPr>
          <a:xfrm>
            <a:off x="267850" y="808050"/>
            <a:ext cx="3430500" cy="3723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“the use of centralized planning in an attempt to manage social change and regulate the future development and behavior of a society.”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Mass manipulation etc</a:t>
            </a:r>
            <a:endParaRPr/>
          </a:p>
        </p:txBody>
      </p:sp>
      <p:sp>
        <p:nvSpPr>
          <p:cNvPr id="691" name="Google Shape;691;p29"/>
          <p:cNvSpPr txBox="1"/>
          <p:nvPr>
            <p:ph idx="2" type="body"/>
          </p:nvPr>
        </p:nvSpPr>
        <p:spPr>
          <a:xfrm>
            <a:off x="4903650" y="808050"/>
            <a:ext cx="3430500" cy="3723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“the use of deception to manipulate individuals into divulging confidential or personal information that may be used for fraudulent purposes.”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Phishing 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/>
          <p:nvPr>
            <p:ph type="title"/>
          </p:nvPr>
        </p:nvSpPr>
        <p:spPr>
          <a:xfrm>
            <a:off x="88275" y="101300"/>
            <a:ext cx="88347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Media: Information disorder</a:t>
            </a:r>
            <a:endParaRPr/>
          </a:p>
        </p:txBody>
      </p:sp>
      <p:pic>
        <p:nvPicPr>
          <p:cNvPr id="697" name="Google Shape;6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973" y="593075"/>
            <a:ext cx="6895401" cy="4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/>
          <p:nvPr>
            <p:ph type="title"/>
          </p:nvPr>
        </p:nvSpPr>
        <p:spPr>
          <a:xfrm>
            <a:off x="311700" y="189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Military: Information Operations</a:t>
            </a:r>
            <a:endParaRPr/>
          </a:p>
        </p:txBody>
      </p:sp>
      <p:pic>
        <p:nvPicPr>
          <p:cNvPr id="703" name="Google Shape;7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075" y="850150"/>
            <a:ext cx="7245825" cy="39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Cognitive Security</a:t>
            </a:r>
            <a:endParaRPr/>
          </a:p>
        </p:txBody>
      </p:sp>
      <p:sp>
        <p:nvSpPr>
          <p:cNvPr id="709" name="Google Shape;709;p32"/>
          <p:cNvSpPr/>
          <p:nvPr/>
        </p:nvSpPr>
        <p:spPr>
          <a:xfrm>
            <a:off x="6372980" y="1023300"/>
            <a:ext cx="2182200" cy="2425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07F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26;p2" id="710" name="Google Shape;7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25" y="1143838"/>
            <a:ext cx="2515923" cy="223326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2"/>
          <p:cNvSpPr txBox="1"/>
          <p:nvPr/>
        </p:nvSpPr>
        <p:spPr>
          <a:xfrm>
            <a:off x="661242" y="3573850"/>
            <a:ext cx="17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28;p2" id="712" name="Google Shape;71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986" y="1105075"/>
            <a:ext cx="2010971" cy="231079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2"/>
          <p:cNvSpPr txBox="1"/>
          <p:nvPr/>
        </p:nvSpPr>
        <p:spPr>
          <a:xfrm>
            <a:off x="3685600" y="3573850"/>
            <a:ext cx="17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CYBER</a:t>
            </a:r>
            <a:endParaRPr b="0" i="0" sz="1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2"/>
          <p:cNvSpPr txBox="1"/>
          <p:nvPr/>
        </p:nvSpPr>
        <p:spPr>
          <a:xfrm>
            <a:off x="6593816" y="3600900"/>
            <a:ext cx="187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latin typeface="Arial"/>
                <a:ea typeface="Arial"/>
                <a:cs typeface="Arial"/>
                <a:sym typeface="Arial"/>
              </a:rPr>
              <a:t>COGNITIVE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31;p2" id="715" name="Google Shape;71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0375" y="1098886"/>
            <a:ext cx="2418276" cy="24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142"/>
              <a:buNone/>
            </a:pPr>
            <a:r>
              <a:rPr lang="en-GB"/>
              <a:t>Information Security vs Cognitive Security: Objects</a:t>
            </a:r>
            <a:endParaRPr/>
          </a:p>
        </p:txBody>
      </p:sp>
      <p:sp>
        <p:nvSpPr>
          <p:cNvPr id="721" name="Google Shape;721;p33"/>
          <p:cNvSpPr txBox="1"/>
          <p:nvPr>
            <p:ph idx="1" type="body"/>
          </p:nvPr>
        </p:nvSpPr>
        <p:spPr>
          <a:xfrm>
            <a:off x="1334100" y="1401531"/>
            <a:ext cx="2601600" cy="29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Computers</a:t>
            </a:r>
            <a:endParaRPr sz="1800"/>
          </a:p>
          <a:p>
            <a:pPr indent="0" lvl="0" mar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Networks</a:t>
            </a:r>
            <a:endParaRPr sz="1800"/>
          </a:p>
          <a:p>
            <a:pPr indent="0" lvl="0" mar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Internet</a:t>
            </a:r>
            <a:endParaRPr sz="1800"/>
          </a:p>
          <a:p>
            <a:pPr indent="0" lvl="0" mar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Data</a:t>
            </a:r>
            <a:endParaRPr sz="1800"/>
          </a:p>
          <a:p>
            <a:pPr indent="0" lvl="0" mar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Actions</a:t>
            </a:r>
            <a:endParaRPr sz="1800"/>
          </a:p>
        </p:txBody>
      </p:sp>
      <p:sp>
        <p:nvSpPr>
          <p:cNvPr id="722" name="Google Shape;722;p33"/>
          <p:cNvSpPr txBox="1"/>
          <p:nvPr>
            <p:ph idx="1" type="body"/>
          </p:nvPr>
        </p:nvSpPr>
        <p:spPr>
          <a:xfrm>
            <a:off x="4754256" y="1373181"/>
            <a:ext cx="3434400" cy="30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People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Communities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Internet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Beliefs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 sz="1800"/>
              <a:t>Actions</a:t>
            </a:r>
            <a:endParaRPr sz="1800"/>
          </a:p>
        </p:txBody>
      </p:sp>
      <p:cxnSp>
        <p:nvCxnSpPr>
          <p:cNvPr id="723" name="Google Shape;723;p33"/>
          <p:cNvCxnSpPr/>
          <p:nvPr/>
        </p:nvCxnSpPr>
        <p:spPr>
          <a:xfrm flipH="1">
            <a:off x="4389500" y="1837856"/>
            <a:ext cx="14100" cy="24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4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CIA: Disinformation as an </a:t>
            </a:r>
            <a:r>
              <a:rPr b="1" lang="en-GB"/>
              <a:t>Integrity</a:t>
            </a:r>
            <a:r>
              <a:rPr lang="en-GB"/>
              <a:t> problem</a:t>
            </a:r>
            <a:endParaRPr/>
          </a:p>
        </p:txBody>
      </p:sp>
      <p:sp>
        <p:nvSpPr>
          <p:cNvPr id="729" name="Google Shape;729;p34"/>
          <p:cNvSpPr txBox="1"/>
          <p:nvPr>
            <p:ph idx="1" type="body"/>
          </p:nvPr>
        </p:nvSpPr>
        <p:spPr>
          <a:xfrm>
            <a:off x="221050" y="780425"/>
            <a:ext cx="81132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b="1" lang="en-GB" sz="2100"/>
              <a:t>Confidentiality</a:t>
            </a:r>
            <a:r>
              <a:rPr lang="en-GB" sz="2100"/>
              <a:t>: only the people/systems that are supposed to have the information do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 sz="2100"/>
              <a:t>Integrity</a:t>
            </a:r>
            <a:r>
              <a:rPr lang="en-GB" sz="2100"/>
              <a:t>: the information has not been tampered with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 sz="2100"/>
              <a:t>Availability</a:t>
            </a:r>
            <a:r>
              <a:rPr lang="en-GB" sz="2100"/>
              <a:t>: people can use the system as intended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0.1: introductions</a:t>
            </a:r>
            <a:endParaRPr/>
          </a:p>
        </p:txBody>
      </p:sp>
      <p:sp>
        <p:nvSpPr>
          <p:cNvPr id="293" name="Google Shape;293;p17"/>
          <p:cNvSpPr txBox="1"/>
          <p:nvPr>
            <p:ph idx="1" type="body"/>
          </p:nvPr>
        </p:nvSpPr>
        <p:spPr>
          <a:xfrm>
            <a:off x="267850" y="808050"/>
            <a:ext cx="34305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venir"/>
              <a:buChar char="●"/>
            </a:pPr>
            <a:r>
              <a:rPr b="1" lang="en-GB" sz="10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course is about</a:t>
            </a:r>
            <a:endParaRPr b="1" sz="10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venir"/>
              <a:buChar char="●"/>
            </a:pPr>
            <a:r>
              <a:rPr b="1" lang="en-GB" sz="10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Introduce instructors (mention AMITT etc)</a:t>
            </a:r>
            <a:endParaRPr b="1" sz="10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venir"/>
              <a:buChar char="●"/>
            </a:pPr>
            <a:r>
              <a:rPr b="1" lang="en-GB" sz="10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students are wanting from the course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We’re Dealing With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6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</a:t>
            </a:r>
            <a:endParaRPr/>
          </a:p>
        </p:txBody>
      </p:sp>
      <p:sp>
        <p:nvSpPr>
          <p:cNvPr id="740" name="Google Shape;740;p36"/>
          <p:cNvSpPr txBox="1"/>
          <p:nvPr>
            <p:ph idx="1" type="body"/>
          </p:nvPr>
        </p:nvSpPr>
        <p:spPr>
          <a:xfrm>
            <a:off x="221050" y="780425"/>
            <a:ext cx="81132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 much information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Big data’s “3 Vs”: velocity, volume, variety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Inaccurate information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Rumours, misinformation, disinformation, conspiracy theories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Digital harms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Physical, economic, psychological, reputational, social, societal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Trust management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Shift from increasing trust to managing trust and its erosion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7"/>
          <p:cNvSpPr txBox="1"/>
          <p:nvPr>
            <p:ph type="title"/>
          </p:nvPr>
        </p:nvSpPr>
        <p:spPr>
          <a:xfrm>
            <a:off x="311700" y="90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Simple attention-grabbing</a:t>
            </a:r>
            <a:endParaRPr/>
          </a:p>
        </p:txBody>
      </p:sp>
      <p:pic>
        <p:nvPicPr>
          <p:cNvPr id="746" name="Google Shape;7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300" y="730650"/>
            <a:ext cx="4175400" cy="41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8"/>
          <p:cNvSpPr txBox="1"/>
          <p:nvPr>
            <p:ph type="title"/>
          </p:nvPr>
        </p:nvSpPr>
        <p:spPr>
          <a:xfrm>
            <a:off x="311700" y="133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Repeated attention-grabbing</a:t>
            </a:r>
            <a:endParaRPr/>
          </a:p>
        </p:txBody>
      </p:sp>
      <p:pic>
        <p:nvPicPr>
          <p:cNvPr id="752" name="Google Shape;7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100" y="705850"/>
            <a:ext cx="7389337" cy="4132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53" name="Google Shape;753;p38"/>
          <p:cNvCxnSpPr/>
          <p:nvPr/>
        </p:nvCxnSpPr>
        <p:spPr>
          <a:xfrm>
            <a:off x="8888825" y="3090525"/>
            <a:ext cx="1361100" cy="13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9"/>
          <p:cNvSpPr txBox="1"/>
          <p:nvPr>
            <p:ph type="title"/>
          </p:nvPr>
        </p:nvSpPr>
        <p:spPr>
          <a:xfrm>
            <a:off x="311700" y="104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Financial</a:t>
            </a:r>
            <a:endParaRPr/>
          </a:p>
        </p:txBody>
      </p:sp>
      <p:pic>
        <p:nvPicPr>
          <p:cNvPr id="759" name="Google Shape;7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167" y="677475"/>
            <a:ext cx="5708109" cy="416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"/>
          <p:cNvSpPr txBox="1"/>
          <p:nvPr>
            <p:ph type="title"/>
          </p:nvPr>
        </p:nvSpPr>
        <p:spPr>
          <a:xfrm>
            <a:off x="311700" y="11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Boosting extremism</a:t>
            </a:r>
            <a:endParaRPr/>
          </a:p>
        </p:txBody>
      </p:sp>
      <p:pic>
        <p:nvPicPr>
          <p:cNvPr id="765" name="Google Shape;76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300" y="691650"/>
            <a:ext cx="7899624" cy="41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1"/>
          <p:cNvSpPr txBox="1"/>
          <p:nvPr>
            <p:ph type="title"/>
          </p:nvPr>
        </p:nvSpPr>
        <p:spPr>
          <a:xfrm>
            <a:off x="311700" y="133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Geopolitical</a:t>
            </a:r>
            <a:endParaRPr/>
          </a:p>
        </p:txBody>
      </p:sp>
      <p:pic>
        <p:nvPicPr>
          <p:cNvPr id="771" name="Google Shape;77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475" y="1124450"/>
            <a:ext cx="6648450" cy="102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1825" y="2571750"/>
            <a:ext cx="6705600" cy="2038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2"/>
          <p:cNvSpPr txBox="1"/>
          <p:nvPr>
            <p:ph type="title"/>
          </p:nvPr>
        </p:nvSpPr>
        <p:spPr>
          <a:xfrm>
            <a:off x="311700" y="11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Because it’s a good way to get what you want… </a:t>
            </a:r>
            <a:endParaRPr/>
          </a:p>
        </p:txBody>
      </p:sp>
      <p:pic>
        <p:nvPicPr>
          <p:cNvPr id="778" name="Google Shape;77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38" y="691650"/>
            <a:ext cx="7602929" cy="414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3"/>
          <p:cNvSpPr txBox="1"/>
          <p:nvPr>
            <p:ph type="title"/>
          </p:nvPr>
        </p:nvSpPr>
        <p:spPr>
          <a:xfrm>
            <a:off x="311700" y="13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With real-world effects</a:t>
            </a:r>
            <a:endParaRPr/>
          </a:p>
        </p:txBody>
      </p:sp>
      <p:pic>
        <p:nvPicPr>
          <p:cNvPr id="784" name="Google Shape;78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613" y="705825"/>
            <a:ext cx="6198777" cy="39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4"/>
          <p:cNvSpPr txBox="1"/>
          <p:nvPr>
            <p:ph type="title"/>
          </p:nvPr>
        </p:nvSpPr>
        <p:spPr>
          <a:xfrm>
            <a:off x="311700" y="7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Using automation</a:t>
            </a:r>
            <a:endParaRPr/>
          </a:p>
        </p:txBody>
      </p:sp>
      <p:pic>
        <p:nvPicPr>
          <p:cNvPr id="790" name="Google Shape;7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325" y="858250"/>
            <a:ext cx="62293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5"/>
          <p:cNvSpPr txBox="1"/>
          <p:nvPr>
            <p:ph type="title"/>
          </p:nvPr>
        </p:nvSpPr>
        <p:spPr>
          <a:xfrm>
            <a:off x="311700" y="90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On every platform</a:t>
            </a:r>
            <a:endParaRPr/>
          </a:p>
        </p:txBody>
      </p:sp>
      <p:pic>
        <p:nvPicPr>
          <p:cNvPr id="796" name="Google Shape;7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650" y="1342188"/>
            <a:ext cx="7277875" cy="24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6"/>
          <p:cNvSpPr txBox="1"/>
          <p:nvPr>
            <p:ph type="title"/>
          </p:nvPr>
        </p:nvSpPr>
        <p:spPr>
          <a:xfrm>
            <a:off x="311700" y="175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Every Country</a:t>
            </a:r>
            <a:endParaRPr/>
          </a:p>
        </p:txBody>
      </p:sp>
      <p:pic>
        <p:nvPicPr>
          <p:cNvPr id="802" name="Google Shape;80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50" y="748375"/>
            <a:ext cx="7238712" cy="40903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7"/>
          <p:cNvSpPr txBox="1"/>
          <p:nvPr>
            <p:ph type="title"/>
          </p:nvPr>
        </p:nvSpPr>
        <p:spPr>
          <a:xfrm>
            <a:off x="311700" y="133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Outsourcing</a:t>
            </a:r>
            <a:endParaRPr/>
          </a:p>
        </p:txBody>
      </p:sp>
      <p:pic>
        <p:nvPicPr>
          <p:cNvPr id="808" name="Google Shape;80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350" y="705850"/>
            <a:ext cx="7347289" cy="41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8"/>
          <p:cNvSpPr txBox="1"/>
          <p:nvPr>
            <p:ph type="title"/>
          </p:nvPr>
        </p:nvSpPr>
        <p:spPr>
          <a:xfrm>
            <a:off x="311700" y="11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But also 1000s of responders</a:t>
            </a:r>
            <a:endParaRPr/>
          </a:p>
        </p:txBody>
      </p:sp>
      <p:pic>
        <p:nvPicPr>
          <p:cNvPr id="814" name="Google Shape;8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900" y="691675"/>
            <a:ext cx="6347612" cy="41470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9"/>
          <p:cNvSpPr txBox="1"/>
          <p:nvPr>
            <p:ph type="title"/>
          </p:nvPr>
        </p:nvSpPr>
        <p:spPr>
          <a:xfrm>
            <a:off x="311700" y="189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At different scales</a:t>
            </a:r>
            <a:endParaRPr/>
          </a:p>
        </p:txBody>
      </p:sp>
      <p:pic>
        <p:nvPicPr>
          <p:cNvPr id="820" name="Google Shape;8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13" y="858225"/>
            <a:ext cx="4256575" cy="18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13" y="2751988"/>
            <a:ext cx="4185396" cy="20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6" y="471075"/>
            <a:ext cx="4501405" cy="197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1900" y="2442104"/>
            <a:ext cx="3441807" cy="239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0"/>
          <p:cNvSpPr txBox="1"/>
          <p:nvPr>
            <p:ph type="title"/>
          </p:nvPr>
        </p:nvSpPr>
        <p:spPr>
          <a:xfrm>
            <a:off x="635400" y="0"/>
            <a:ext cx="72009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Including </a:t>
            </a:r>
            <a:r>
              <a:rPr lang="en-GB"/>
              <a:t>Denial of Service</a:t>
            </a:r>
            <a:endParaRPr/>
          </a:p>
        </p:txBody>
      </p:sp>
      <p:sp>
        <p:nvSpPr>
          <p:cNvPr id="829" name="Google Shape;829;p50"/>
          <p:cNvSpPr txBox="1"/>
          <p:nvPr>
            <p:ph idx="1" type="body"/>
          </p:nvPr>
        </p:nvSpPr>
        <p:spPr>
          <a:xfrm>
            <a:off x="733725" y="731269"/>
            <a:ext cx="38973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Make a system inaccessible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GB"/>
              <a:t>Distributed denial of service (DDOS): use a lot of machines to do this, so the attack appears to come from many places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830" name="Google Shape;83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725" y="2367549"/>
            <a:ext cx="3651656" cy="2473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8338" y="547650"/>
            <a:ext cx="4284451" cy="311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Instructors</a:t>
            </a:r>
            <a:endParaRPr/>
          </a:p>
        </p:txBody>
      </p:sp>
      <p:sp>
        <p:nvSpPr>
          <p:cNvPr id="304" name="Google Shape;304;p19"/>
          <p:cNvSpPr txBox="1"/>
          <p:nvPr>
            <p:ph idx="1" type="body"/>
          </p:nvPr>
        </p:nvSpPr>
        <p:spPr>
          <a:xfrm>
            <a:off x="267850" y="808050"/>
            <a:ext cx="34305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SJ Terp</a:t>
            </a:r>
            <a:endParaRPr/>
          </a:p>
        </p:txBody>
      </p:sp>
      <p:sp>
        <p:nvSpPr>
          <p:cNvPr id="305" name="Google Shape;305;p19"/>
          <p:cNvSpPr txBox="1"/>
          <p:nvPr>
            <p:ph idx="2" type="body"/>
          </p:nvPr>
        </p:nvSpPr>
        <p:spPr>
          <a:xfrm>
            <a:off x="4903650" y="808050"/>
            <a:ext cx="34305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Dr. Pablo Breuer</a:t>
            </a:r>
            <a:endParaRPr/>
          </a:p>
        </p:txBody>
      </p:sp>
      <p:pic>
        <p:nvPicPr>
          <p:cNvPr id="306" name="Google Shape;306;p19"/>
          <p:cNvPicPr preferRelativeResize="0"/>
          <p:nvPr/>
        </p:nvPicPr>
        <p:blipFill rotWithShape="1">
          <a:blip r:embed="rId3">
            <a:alphaModFix/>
          </a:blip>
          <a:srcRect b="0" l="18336" r="25487" t="0"/>
          <a:stretch/>
        </p:blipFill>
        <p:spPr>
          <a:xfrm>
            <a:off x="5024575" y="1113000"/>
            <a:ext cx="3188650" cy="377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9"/>
          <p:cNvPicPr preferRelativeResize="0"/>
          <p:nvPr/>
        </p:nvPicPr>
        <p:blipFill rotWithShape="1">
          <a:blip r:embed="rId4">
            <a:alphaModFix/>
          </a:blip>
          <a:srcRect b="4698" l="0" r="0" t="0"/>
          <a:stretch/>
        </p:blipFill>
        <p:spPr>
          <a:xfrm>
            <a:off x="267850" y="1113000"/>
            <a:ext cx="2934800" cy="372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Cognitive Security</a:t>
            </a:r>
            <a:endParaRPr/>
          </a:p>
        </p:txBody>
      </p:sp>
      <p:sp>
        <p:nvSpPr>
          <p:cNvPr id="313" name="Google Shape;313;p20"/>
          <p:cNvSpPr/>
          <p:nvPr/>
        </p:nvSpPr>
        <p:spPr>
          <a:xfrm>
            <a:off x="6372980" y="1023300"/>
            <a:ext cx="2182200" cy="24252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07F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26;p2" id="314" name="Google Shape;3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25" y="1143838"/>
            <a:ext cx="2515923" cy="223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661242" y="3573850"/>
            <a:ext cx="17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28;p2" id="316" name="Google Shape;31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986" y="1105075"/>
            <a:ext cx="2010971" cy="2310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0"/>
          <p:cNvSpPr txBox="1"/>
          <p:nvPr/>
        </p:nvSpPr>
        <p:spPr>
          <a:xfrm>
            <a:off x="3685600" y="3573850"/>
            <a:ext cx="17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CYBER</a:t>
            </a:r>
            <a:endParaRPr b="0" i="0" sz="1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 txBox="1"/>
          <p:nvPr/>
        </p:nvSpPr>
        <p:spPr>
          <a:xfrm>
            <a:off x="6593816" y="3600900"/>
            <a:ext cx="187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latin typeface="Arial"/>
                <a:ea typeface="Arial"/>
                <a:cs typeface="Arial"/>
                <a:sym typeface="Arial"/>
              </a:rPr>
              <a:t>COGNITIVE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31;p2" id="319" name="Google Shape;31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0375" y="1098886"/>
            <a:ext cx="2418276" cy="24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>
            <p:ph type="title"/>
          </p:nvPr>
        </p:nvSpPr>
        <p:spPr>
          <a:xfrm>
            <a:off x="88275" y="101300"/>
            <a:ext cx="88347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AMITT Frameworks</a:t>
            </a:r>
            <a:endParaRPr/>
          </a:p>
        </p:txBody>
      </p:sp>
      <p:grpSp>
        <p:nvGrpSpPr>
          <p:cNvPr id="325" name="Google Shape;325;p21"/>
          <p:cNvGrpSpPr/>
          <p:nvPr/>
        </p:nvGrpSpPr>
        <p:grpSpPr>
          <a:xfrm>
            <a:off x="5436821" y="2358228"/>
            <a:ext cx="3583559" cy="2523137"/>
            <a:chOff x="1531781" y="766574"/>
            <a:chExt cx="9799177" cy="7208962"/>
          </a:xfrm>
        </p:grpSpPr>
        <p:grpSp>
          <p:nvGrpSpPr>
            <p:cNvPr id="326" name="Google Shape;326;p21"/>
            <p:cNvGrpSpPr/>
            <p:nvPr/>
          </p:nvGrpSpPr>
          <p:grpSpPr>
            <a:xfrm>
              <a:off x="1531781" y="766574"/>
              <a:ext cx="1549800" cy="679671"/>
              <a:chOff x="-1" y="-1"/>
              <a:chExt cx="1549800" cy="679671"/>
            </a:xfrm>
          </p:grpSpPr>
          <p:sp>
            <p:nvSpPr>
              <p:cNvPr id="327" name="Google Shape;327;p21"/>
              <p:cNvSpPr/>
              <p:nvPr/>
            </p:nvSpPr>
            <p:spPr>
              <a:xfrm>
                <a:off x="-1" y="-1"/>
                <a:ext cx="15498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7030A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8" name="Google Shape;328;p21"/>
              <p:cNvSpPr txBox="1"/>
              <p:nvPr/>
            </p:nvSpPr>
            <p:spPr>
              <a:xfrm>
                <a:off x="13454" y="125570"/>
                <a:ext cx="15231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entury Gothic"/>
                  <a:buNone/>
                </a:pPr>
                <a:r>
                  <a:rPr b="0" i="0" lang="en-GB" sz="9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Planning</a:t>
                </a:r>
                <a:endParaRPr/>
              </a:p>
            </p:txBody>
          </p:sp>
        </p:grpSp>
        <p:grpSp>
          <p:nvGrpSpPr>
            <p:cNvPr id="329" name="Google Shape;329;p21"/>
            <p:cNvGrpSpPr/>
            <p:nvPr/>
          </p:nvGrpSpPr>
          <p:grpSpPr>
            <a:xfrm>
              <a:off x="1531782" y="1268181"/>
              <a:ext cx="743700" cy="1356556"/>
              <a:chOff x="0" y="-1"/>
              <a:chExt cx="743700" cy="1356556"/>
            </a:xfrm>
          </p:grpSpPr>
          <p:sp>
            <p:nvSpPr>
              <p:cNvPr id="330" name="Google Shape;33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Google Shape;331;p21"/>
              <p:cNvSpPr txBox="1"/>
              <p:nvPr/>
            </p:nvSpPr>
            <p:spPr>
              <a:xfrm>
                <a:off x="13455" y="94455"/>
                <a:ext cx="716700" cy="12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Strategic Planning</a:t>
                </a:r>
                <a:endParaRPr/>
              </a:p>
            </p:txBody>
          </p:sp>
        </p:grpSp>
        <p:grpSp>
          <p:nvGrpSpPr>
            <p:cNvPr id="332" name="Google Shape;332;p21"/>
            <p:cNvGrpSpPr/>
            <p:nvPr/>
          </p:nvGrpSpPr>
          <p:grpSpPr>
            <a:xfrm>
              <a:off x="2337970" y="1268181"/>
              <a:ext cx="743700" cy="1633456"/>
              <a:chOff x="0" y="-1"/>
              <a:chExt cx="743700" cy="1633456"/>
            </a:xfrm>
          </p:grpSpPr>
          <p:sp>
            <p:nvSpPr>
              <p:cNvPr id="333" name="Google Shape;33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4" name="Google Shape;334;p21"/>
              <p:cNvSpPr txBox="1"/>
              <p:nvPr/>
            </p:nvSpPr>
            <p:spPr>
              <a:xfrm>
                <a:off x="13456" y="94455"/>
                <a:ext cx="716700" cy="15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Objective Planning</a:t>
                </a:r>
                <a:endParaRPr/>
              </a:p>
            </p:txBody>
          </p:sp>
        </p:grpSp>
        <p:grpSp>
          <p:nvGrpSpPr>
            <p:cNvPr id="335" name="Google Shape;335;p21"/>
            <p:cNvGrpSpPr/>
            <p:nvPr/>
          </p:nvGrpSpPr>
          <p:grpSpPr>
            <a:xfrm>
              <a:off x="3206628" y="766574"/>
              <a:ext cx="3968400" cy="679671"/>
              <a:chOff x="-1" y="-1"/>
              <a:chExt cx="3968400" cy="679671"/>
            </a:xfrm>
          </p:grpSpPr>
          <p:sp>
            <p:nvSpPr>
              <p:cNvPr id="336" name="Google Shape;336;p21"/>
              <p:cNvSpPr/>
              <p:nvPr/>
            </p:nvSpPr>
            <p:spPr>
              <a:xfrm>
                <a:off x="-1" y="-1"/>
                <a:ext cx="39684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7030A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7" name="Google Shape;337;p21"/>
              <p:cNvSpPr txBox="1"/>
              <p:nvPr/>
            </p:nvSpPr>
            <p:spPr>
              <a:xfrm>
                <a:off x="13455" y="125570"/>
                <a:ext cx="39417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entury Gothic"/>
                  <a:buNone/>
                </a:pPr>
                <a:r>
                  <a:rPr b="0" i="0" lang="en-GB" sz="9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Preparation</a:t>
                </a:r>
                <a:endParaRPr/>
              </a:p>
            </p:txBody>
          </p:sp>
        </p:grpSp>
        <p:grpSp>
          <p:nvGrpSpPr>
            <p:cNvPr id="338" name="Google Shape;338;p21"/>
            <p:cNvGrpSpPr/>
            <p:nvPr/>
          </p:nvGrpSpPr>
          <p:grpSpPr>
            <a:xfrm>
              <a:off x="3206630" y="1268181"/>
              <a:ext cx="743700" cy="1356556"/>
              <a:chOff x="0" y="-1"/>
              <a:chExt cx="743700" cy="1356556"/>
            </a:xfrm>
          </p:grpSpPr>
          <p:sp>
            <p:nvSpPr>
              <p:cNvPr id="339" name="Google Shape;33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0" name="Google Shape;340;p21"/>
              <p:cNvSpPr txBox="1"/>
              <p:nvPr/>
            </p:nvSpPr>
            <p:spPr>
              <a:xfrm>
                <a:off x="13456" y="94455"/>
                <a:ext cx="716700" cy="12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Develop People</a:t>
                </a:r>
                <a:endParaRPr/>
              </a:p>
            </p:txBody>
          </p:sp>
        </p:grpSp>
        <p:grpSp>
          <p:nvGrpSpPr>
            <p:cNvPr id="341" name="Google Shape;341;p21"/>
            <p:cNvGrpSpPr/>
            <p:nvPr/>
          </p:nvGrpSpPr>
          <p:grpSpPr>
            <a:xfrm>
              <a:off x="4012817" y="1268181"/>
              <a:ext cx="743700" cy="1633456"/>
              <a:chOff x="0" y="-1"/>
              <a:chExt cx="743700" cy="1633456"/>
            </a:xfrm>
          </p:grpSpPr>
          <p:sp>
            <p:nvSpPr>
              <p:cNvPr id="342" name="Google Shape;342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3" name="Google Shape;343;p21"/>
              <p:cNvSpPr txBox="1"/>
              <p:nvPr/>
            </p:nvSpPr>
            <p:spPr>
              <a:xfrm>
                <a:off x="13455" y="94455"/>
                <a:ext cx="716700" cy="15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Develop Networks</a:t>
                </a:r>
                <a:endParaRPr/>
              </a:p>
            </p:txBody>
          </p:sp>
        </p:grpSp>
        <p:grpSp>
          <p:nvGrpSpPr>
            <p:cNvPr id="344" name="Google Shape;344;p21"/>
            <p:cNvGrpSpPr/>
            <p:nvPr/>
          </p:nvGrpSpPr>
          <p:grpSpPr>
            <a:xfrm>
              <a:off x="4819003" y="1268181"/>
              <a:ext cx="743700" cy="1407991"/>
              <a:chOff x="0" y="-1"/>
              <a:chExt cx="743700" cy="1407991"/>
            </a:xfrm>
          </p:grpSpPr>
          <p:sp>
            <p:nvSpPr>
              <p:cNvPr id="345" name="Google Shape;34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6" name="Google Shape;346;p21"/>
              <p:cNvSpPr txBox="1"/>
              <p:nvPr/>
            </p:nvSpPr>
            <p:spPr>
              <a:xfrm>
                <a:off x="13455" y="145890"/>
                <a:ext cx="716700" cy="12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Microtargeting</a:t>
                </a:r>
                <a:endParaRPr/>
              </a:p>
            </p:txBody>
          </p:sp>
        </p:grpSp>
        <p:grpSp>
          <p:nvGrpSpPr>
            <p:cNvPr id="347" name="Google Shape;347;p21"/>
            <p:cNvGrpSpPr/>
            <p:nvPr/>
          </p:nvGrpSpPr>
          <p:grpSpPr>
            <a:xfrm>
              <a:off x="5625189" y="1268181"/>
              <a:ext cx="743700" cy="1356556"/>
              <a:chOff x="0" y="-1"/>
              <a:chExt cx="743700" cy="1356556"/>
            </a:xfrm>
          </p:grpSpPr>
          <p:sp>
            <p:nvSpPr>
              <p:cNvPr id="348" name="Google Shape;34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9" name="Google Shape;349;p21"/>
              <p:cNvSpPr txBox="1"/>
              <p:nvPr/>
            </p:nvSpPr>
            <p:spPr>
              <a:xfrm>
                <a:off x="13456" y="94455"/>
                <a:ext cx="716700" cy="12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Develop Content</a:t>
                </a:r>
                <a:endParaRPr/>
              </a:p>
            </p:txBody>
          </p:sp>
        </p:grpSp>
        <p:grpSp>
          <p:nvGrpSpPr>
            <p:cNvPr id="350" name="Google Shape;350;p21"/>
            <p:cNvGrpSpPr/>
            <p:nvPr/>
          </p:nvGrpSpPr>
          <p:grpSpPr>
            <a:xfrm>
              <a:off x="6431376" y="1268181"/>
              <a:ext cx="743700" cy="1633456"/>
              <a:chOff x="0" y="-1"/>
              <a:chExt cx="743700" cy="1633456"/>
            </a:xfrm>
          </p:grpSpPr>
          <p:sp>
            <p:nvSpPr>
              <p:cNvPr id="351" name="Google Shape;35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2" name="Google Shape;352;p21"/>
              <p:cNvSpPr txBox="1"/>
              <p:nvPr/>
            </p:nvSpPr>
            <p:spPr>
              <a:xfrm>
                <a:off x="13456" y="94455"/>
                <a:ext cx="716700" cy="15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Channel Selection</a:t>
                </a:r>
                <a:endParaRPr/>
              </a:p>
            </p:txBody>
          </p:sp>
        </p:grpSp>
        <p:grpSp>
          <p:nvGrpSpPr>
            <p:cNvPr id="353" name="Google Shape;353;p21"/>
            <p:cNvGrpSpPr/>
            <p:nvPr/>
          </p:nvGrpSpPr>
          <p:grpSpPr>
            <a:xfrm>
              <a:off x="7300037" y="766574"/>
              <a:ext cx="3162300" cy="679671"/>
              <a:chOff x="0" y="-1"/>
              <a:chExt cx="3162300" cy="679671"/>
            </a:xfrm>
          </p:grpSpPr>
          <p:sp>
            <p:nvSpPr>
              <p:cNvPr id="354" name="Google Shape;354;p21"/>
              <p:cNvSpPr/>
              <p:nvPr/>
            </p:nvSpPr>
            <p:spPr>
              <a:xfrm>
                <a:off x="0" y="-1"/>
                <a:ext cx="31623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C0000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5" name="Google Shape;355;p21"/>
              <p:cNvSpPr txBox="1"/>
              <p:nvPr/>
            </p:nvSpPr>
            <p:spPr>
              <a:xfrm>
                <a:off x="13456" y="125570"/>
                <a:ext cx="31353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entury Gothic"/>
                  <a:buNone/>
                </a:pPr>
                <a:r>
                  <a:rPr b="0" i="0" lang="en-GB" sz="9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Execution</a:t>
                </a:r>
                <a:endParaRPr/>
              </a:p>
            </p:txBody>
          </p:sp>
        </p:grpSp>
        <p:grpSp>
          <p:nvGrpSpPr>
            <p:cNvPr id="356" name="Google Shape;356;p21"/>
            <p:cNvGrpSpPr/>
            <p:nvPr/>
          </p:nvGrpSpPr>
          <p:grpSpPr>
            <a:xfrm>
              <a:off x="7300037" y="1268181"/>
              <a:ext cx="743700" cy="1407991"/>
              <a:chOff x="0" y="-1"/>
              <a:chExt cx="743700" cy="1407991"/>
            </a:xfrm>
          </p:grpSpPr>
          <p:sp>
            <p:nvSpPr>
              <p:cNvPr id="357" name="Google Shape;35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8" name="Google Shape;358;p21"/>
              <p:cNvSpPr txBox="1"/>
              <p:nvPr/>
            </p:nvSpPr>
            <p:spPr>
              <a:xfrm>
                <a:off x="13456" y="145890"/>
                <a:ext cx="716700" cy="12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Pump Priming</a:t>
                </a:r>
                <a:endParaRPr/>
              </a:p>
            </p:txBody>
          </p:sp>
        </p:grpSp>
        <p:grpSp>
          <p:nvGrpSpPr>
            <p:cNvPr id="359" name="Google Shape;359;p21"/>
            <p:cNvGrpSpPr/>
            <p:nvPr/>
          </p:nvGrpSpPr>
          <p:grpSpPr>
            <a:xfrm>
              <a:off x="8106225" y="1268181"/>
              <a:ext cx="743700" cy="1130791"/>
              <a:chOff x="0" y="-1"/>
              <a:chExt cx="743700" cy="1130791"/>
            </a:xfrm>
          </p:grpSpPr>
          <p:sp>
            <p:nvSpPr>
              <p:cNvPr id="360" name="Google Shape;36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1" name="Google Shape;361;p21"/>
              <p:cNvSpPr txBox="1"/>
              <p:nvPr/>
            </p:nvSpPr>
            <p:spPr>
              <a:xfrm>
                <a:off x="13456" y="145890"/>
                <a:ext cx="716700" cy="9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Exposure</a:t>
                </a:r>
                <a:endParaRPr/>
              </a:p>
            </p:txBody>
          </p:sp>
        </p:grpSp>
        <p:grpSp>
          <p:nvGrpSpPr>
            <p:cNvPr id="362" name="Google Shape;362;p21"/>
            <p:cNvGrpSpPr/>
            <p:nvPr/>
          </p:nvGrpSpPr>
          <p:grpSpPr>
            <a:xfrm>
              <a:off x="8106225" y="1769789"/>
              <a:ext cx="743700" cy="771980"/>
              <a:chOff x="0" y="-1"/>
              <a:chExt cx="743700" cy="771980"/>
            </a:xfrm>
          </p:grpSpPr>
          <p:sp>
            <p:nvSpPr>
              <p:cNvPr id="363" name="Google Shape;36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4" name="Google Shape;364;p21"/>
              <p:cNvSpPr txBox="1"/>
              <p:nvPr/>
            </p:nvSpPr>
            <p:spPr>
              <a:xfrm>
                <a:off x="13456" y="165079"/>
                <a:ext cx="716700" cy="6069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Prebunking</a:t>
                </a:r>
                <a:endParaRPr/>
              </a:p>
            </p:txBody>
          </p:sp>
        </p:grpSp>
        <p:grpSp>
          <p:nvGrpSpPr>
            <p:cNvPr id="365" name="Google Shape;365;p21"/>
            <p:cNvGrpSpPr/>
            <p:nvPr/>
          </p:nvGrpSpPr>
          <p:grpSpPr>
            <a:xfrm>
              <a:off x="8106225" y="2271398"/>
              <a:ext cx="743700" cy="1435770"/>
              <a:chOff x="0" y="-1"/>
              <a:chExt cx="743700" cy="1435770"/>
            </a:xfrm>
          </p:grpSpPr>
          <p:sp>
            <p:nvSpPr>
              <p:cNvPr id="366" name="Google Shape;36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7" name="Google Shape;367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Humorous counter narratives</a:t>
                </a:r>
                <a:endParaRPr/>
              </a:p>
            </p:txBody>
          </p:sp>
        </p:grpSp>
        <p:grpSp>
          <p:nvGrpSpPr>
            <p:cNvPr id="368" name="Google Shape;368;p21"/>
            <p:cNvGrpSpPr/>
            <p:nvPr/>
          </p:nvGrpSpPr>
          <p:grpSpPr>
            <a:xfrm>
              <a:off x="8106225" y="2773007"/>
              <a:ext cx="743700" cy="1633470"/>
              <a:chOff x="0" y="-1"/>
              <a:chExt cx="743700" cy="1633470"/>
            </a:xfrm>
          </p:grpSpPr>
          <p:sp>
            <p:nvSpPr>
              <p:cNvPr id="369" name="Google Shape;36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0" name="Google Shape;370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Mark content with ridicule / decelerants</a:t>
                </a:r>
                <a:endParaRPr/>
              </a:p>
            </p:txBody>
          </p:sp>
        </p:grpSp>
        <p:grpSp>
          <p:nvGrpSpPr>
            <p:cNvPr id="371" name="Google Shape;371;p21"/>
            <p:cNvGrpSpPr/>
            <p:nvPr/>
          </p:nvGrpSpPr>
          <p:grpSpPr>
            <a:xfrm>
              <a:off x="8106225" y="3274615"/>
              <a:ext cx="743700" cy="1435770"/>
              <a:chOff x="0" y="-1"/>
              <a:chExt cx="743700" cy="1435770"/>
            </a:xfrm>
          </p:grpSpPr>
          <p:sp>
            <p:nvSpPr>
              <p:cNvPr id="372" name="Google Shape;372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3" name="Google Shape;373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Expire social media likes/ retweets</a:t>
                </a:r>
                <a:endParaRPr/>
              </a:p>
            </p:txBody>
          </p:sp>
        </p:grpSp>
        <p:grpSp>
          <p:nvGrpSpPr>
            <p:cNvPr id="374" name="Google Shape;374;p21"/>
            <p:cNvGrpSpPr/>
            <p:nvPr/>
          </p:nvGrpSpPr>
          <p:grpSpPr>
            <a:xfrm>
              <a:off x="8106225" y="3776223"/>
              <a:ext cx="743700" cy="1237770"/>
              <a:chOff x="0" y="-1"/>
              <a:chExt cx="743700" cy="1237770"/>
            </a:xfrm>
          </p:grpSpPr>
          <p:sp>
            <p:nvSpPr>
              <p:cNvPr id="375" name="Google Shape;37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6" name="Google Shape;376;p21"/>
              <p:cNvSpPr txBox="1"/>
              <p:nvPr/>
            </p:nvSpPr>
            <p:spPr>
              <a:xfrm>
                <a:off x="13456" y="138269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Influencer disavows misinfo</a:t>
                </a:r>
                <a:endParaRPr/>
              </a:p>
            </p:txBody>
          </p:sp>
        </p:grpSp>
        <p:grpSp>
          <p:nvGrpSpPr>
            <p:cNvPr id="377" name="Google Shape;377;p21"/>
            <p:cNvGrpSpPr/>
            <p:nvPr/>
          </p:nvGrpSpPr>
          <p:grpSpPr>
            <a:xfrm>
              <a:off x="8106225" y="4277830"/>
              <a:ext cx="743700" cy="1039771"/>
              <a:chOff x="0" y="-1"/>
              <a:chExt cx="743700" cy="1039771"/>
            </a:xfrm>
          </p:grpSpPr>
          <p:sp>
            <p:nvSpPr>
              <p:cNvPr id="378" name="Google Shape;37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9" name="Google Shape;379;p21"/>
              <p:cNvSpPr txBox="1"/>
              <p:nvPr/>
            </p:nvSpPr>
            <p:spPr>
              <a:xfrm>
                <a:off x="13456" y="138270"/>
                <a:ext cx="716700" cy="901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Cut off banking access</a:t>
                </a:r>
                <a:endParaRPr/>
              </a:p>
            </p:txBody>
          </p:sp>
        </p:grpSp>
        <p:grpSp>
          <p:nvGrpSpPr>
            <p:cNvPr id="380" name="Google Shape;380;p21"/>
            <p:cNvGrpSpPr/>
            <p:nvPr/>
          </p:nvGrpSpPr>
          <p:grpSpPr>
            <a:xfrm>
              <a:off x="8106225" y="4779439"/>
              <a:ext cx="743700" cy="1435770"/>
              <a:chOff x="0" y="-1"/>
              <a:chExt cx="743700" cy="1435770"/>
            </a:xfrm>
          </p:grpSpPr>
          <p:sp>
            <p:nvSpPr>
              <p:cNvPr id="381" name="Google Shape;38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2" name="Google Shape;382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Dampen emotional reaction</a:t>
                </a:r>
                <a:endParaRPr/>
              </a:p>
            </p:txBody>
          </p:sp>
        </p:grpSp>
        <p:grpSp>
          <p:nvGrpSpPr>
            <p:cNvPr id="383" name="Google Shape;383;p21"/>
            <p:cNvGrpSpPr/>
            <p:nvPr/>
          </p:nvGrpSpPr>
          <p:grpSpPr>
            <a:xfrm>
              <a:off x="8106225" y="5281047"/>
              <a:ext cx="743700" cy="1435771"/>
              <a:chOff x="0" y="-1"/>
              <a:chExt cx="743700" cy="1435771"/>
            </a:xfrm>
          </p:grpSpPr>
          <p:sp>
            <p:nvSpPr>
              <p:cNvPr id="384" name="Google Shape;384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5" name="Google Shape;385;p21"/>
              <p:cNvSpPr txBox="1"/>
              <p:nvPr/>
            </p:nvSpPr>
            <p:spPr>
              <a:xfrm>
                <a:off x="13456" y="138270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Remove / rate limit botnets</a:t>
                </a:r>
                <a:endParaRPr/>
              </a:p>
            </p:txBody>
          </p:sp>
        </p:grpSp>
        <p:grpSp>
          <p:nvGrpSpPr>
            <p:cNvPr id="386" name="Google Shape;386;p21"/>
            <p:cNvGrpSpPr/>
            <p:nvPr/>
          </p:nvGrpSpPr>
          <p:grpSpPr>
            <a:xfrm>
              <a:off x="8106225" y="5782654"/>
              <a:ext cx="743700" cy="1039771"/>
              <a:chOff x="0" y="-1"/>
              <a:chExt cx="743700" cy="1039771"/>
            </a:xfrm>
          </p:grpSpPr>
          <p:sp>
            <p:nvSpPr>
              <p:cNvPr id="387" name="Google Shape;38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8" name="Google Shape;388;p21"/>
              <p:cNvSpPr txBox="1"/>
              <p:nvPr/>
            </p:nvSpPr>
            <p:spPr>
              <a:xfrm>
                <a:off x="13456" y="138270"/>
                <a:ext cx="716700" cy="901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Social media amber alert</a:t>
                </a:r>
                <a:endParaRPr/>
              </a:p>
            </p:txBody>
          </p:sp>
        </p:grpSp>
        <p:grpSp>
          <p:nvGrpSpPr>
            <p:cNvPr id="389" name="Google Shape;389;p21"/>
            <p:cNvGrpSpPr/>
            <p:nvPr/>
          </p:nvGrpSpPr>
          <p:grpSpPr>
            <a:xfrm>
              <a:off x="8106225" y="6284263"/>
              <a:ext cx="743700" cy="483649"/>
              <a:chOff x="0" y="-1"/>
              <a:chExt cx="743700" cy="483649"/>
            </a:xfrm>
          </p:grpSpPr>
          <p:sp>
            <p:nvSpPr>
              <p:cNvPr id="390" name="Google Shape;39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1" name="Google Shape;391;p21"/>
              <p:cNvSpPr txBox="1"/>
              <p:nvPr/>
            </p:nvSpPr>
            <p:spPr>
              <a:xfrm>
                <a:off x="13456" y="175848"/>
                <a:ext cx="716700" cy="3078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/>
              </a:p>
            </p:txBody>
          </p:sp>
        </p:grpSp>
        <p:grpSp>
          <p:nvGrpSpPr>
            <p:cNvPr id="392" name="Google Shape;392;p21"/>
            <p:cNvGrpSpPr/>
            <p:nvPr/>
          </p:nvGrpSpPr>
          <p:grpSpPr>
            <a:xfrm>
              <a:off x="8912411" y="1268181"/>
              <a:ext cx="743700" cy="1130791"/>
              <a:chOff x="0" y="-1"/>
              <a:chExt cx="743700" cy="1130791"/>
            </a:xfrm>
          </p:grpSpPr>
          <p:sp>
            <p:nvSpPr>
              <p:cNvPr id="393" name="Google Shape;39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4" name="Google Shape;394;p21"/>
              <p:cNvSpPr txBox="1"/>
              <p:nvPr/>
            </p:nvSpPr>
            <p:spPr>
              <a:xfrm>
                <a:off x="13455" y="145890"/>
                <a:ext cx="716700" cy="9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Go Physical</a:t>
                </a:r>
                <a:endParaRPr/>
              </a:p>
            </p:txBody>
          </p:sp>
        </p:grpSp>
        <p:grpSp>
          <p:nvGrpSpPr>
            <p:cNvPr id="395" name="Google Shape;395;p21"/>
            <p:cNvGrpSpPr/>
            <p:nvPr/>
          </p:nvGrpSpPr>
          <p:grpSpPr>
            <a:xfrm>
              <a:off x="9718599" y="1268181"/>
              <a:ext cx="743700" cy="1130791"/>
              <a:chOff x="0" y="-1"/>
              <a:chExt cx="743700" cy="1130791"/>
            </a:xfrm>
          </p:grpSpPr>
          <p:sp>
            <p:nvSpPr>
              <p:cNvPr id="396" name="Google Shape;39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7" name="Google Shape;397;p21"/>
              <p:cNvSpPr txBox="1"/>
              <p:nvPr/>
            </p:nvSpPr>
            <p:spPr>
              <a:xfrm>
                <a:off x="13455" y="145890"/>
                <a:ext cx="716700" cy="9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Persistence</a:t>
                </a:r>
                <a:endParaRPr/>
              </a:p>
            </p:txBody>
          </p:sp>
        </p:grpSp>
        <p:grpSp>
          <p:nvGrpSpPr>
            <p:cNvPr id="398" name="Google Shape;398;p21"/>
            <p:cNvGrpSpPr/>
            <p:nvPr/>
          </p:nvGrpSpPr>
          <p:grpSpPr>
            <a:xfrm>
              <a:off x="10587256" y="766574"/>
              <a:ext cx="743700" cy="1748271"/>
              <a:chOff x="-1" y="-1"/>
              <a:chExt cx="743700" cy="1748271"/>
            </a:xfrm>
          </p:grpSpPr>
          <p:sp>
            <p:nvSpPr>
              <p:cNvPr id="399" name="Google Shape;399;p21"/>
              <p:cNvSpPr/>
              <p:nvPr/>
            </p:nvSpPr>
            <p:spPr>
              <a:xfrm>
                <a:off x="-1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C0000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0" name="Google Shape;400;p21"/>
              <p:cNvSpPr txBox="1"/>
              <p:nvPr/>
            </p:nvSpPr>
            <p:spPr>
              <a:xfrm>
                <a:off x="13456" y="125570"/>
                <a:ext cx="716700" cy="16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entury Gothic"/>
                  <a:buNone/>
                </a:pPr>
                <a:r>
                  <a:rPr b="0" i="0" lang="en-GB" sz="9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Evaluation</a:t>
                </a:r>
                <a:endParaRPr/>
              </a:p>
            </p:txBody>
          </p:sp>
        </p:grpSp>
        <p:grpSp>
          <p:nvGrpSpPr>
            <p:cNvPr id="401" name="Google Shape;401;p21"/>
            <p:cNvGrpSpPr/>
            <p:nvPr/>
          </p:nvGrpSpPr>
          <p:grpSpPr>
            <a:xfrm>
              <a:off x="10587256" y="1268181"/>
              <a:ext cx="743700" cy="1910656"/>
              <a:chOff x="-1" y="-1"/>
              <a:chExt cx="743700" cy="1910656"/>
            </a:xfrm>
          </p:grpSpPr>
          <p:sp>
            <p:nvSpPr>
              <p:cNvPr id="402" name="Google Shape;402;p21"/>
              <p:cNvSpPr/>
              <p:nvPr/>
            </p:nvSpPr>
            <p:spPr>
              <a:xfrm>
                <a:off x="-1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3" name="Google Shape;403;p21"/>
              <p:cNvSpPr txBox="1"/>
              <p:nvPr/>
            </p:nvSpPr>
            <p:spPr>
              <a:xfrm>
                <a:off x="13456" y="94455"/>
                <a:ext cx="716700" cy="18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650" lIns="26650" spcFirstLastPara="1" rIns="26650" wrap="square" tIns="266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-GB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Measure Effectiveness</a:t>
                </a:r>
                <a:endParaRPr/>
              </a:p>
            </p:txBody>
          </p:sp>
        </p:grpSp>
        <p:grpSp>
          <p:nvGrpSpPr>
            <p:cNvPr id="404" name="Google Shape;404;p21"/>
            <p:cNvGrpSpPr/>
            <p:nvPr/>
          </p:nvGrpSpPr>
          <p:grpSpPr>
            <a:xfrm>
              <a:off x="1531782" y="1769790"/>
              <a:ext cx="743700" cy="2113991"/>
              <a:chOff x="0" y="-1"/>
              <a:chExt cx="743700" cy="2113991"/>
            </a:xfrm>
          </p:grpSpPr>
          <p:sp>
            <p:nvSpPr>
              <p:cNvPr id="405" name="Google Shape;40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6" name="Google Shape;406;p21"/>
              <p:cNvSpPr txBox="1"/>
              <p:nvPr/>
            </p:nvSpPr>
            <p:spPr>
              <a:xfrm>
                <a:off x="13456" y="82390"/>
                <a:ext cx="716700" cy="20316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Have a disinformation  response plan</a:t>
                </a:r>
                <a:endParaRPr/>
              </a:p>
            </p:txBody>
          </p:sp>
        </p:grpSp>
        <p:grpSp>
          <p:nvGrpSpPr>
            <p:cNvPr id="407" name="Google Shape;407;p21"/>
            <p:cNvGrpSpPr/>
            <p:nvPr/>
          </p:nvGrpSpPr>
          <p:grpSpPr>
            <a:xfrm>
              <a:off x="1531782" y="2271399"/>
              <a:ext cx="743700" cy="1435770"/>
              <a:chOff x="0" y="-1"/>
              <a:chExt cx="743700" cy="1435770"/>
            </a:xfrm>
          </p:grpSpPr>
          <p:sp>
            <p:nvSpPr>
              <p:cNvPr id="408" name="Google Shape;40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9" name="Google Shape;409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Improve stakeholder coordination</a:t>
                </a:r>
                <a:endParaRPr/>
              </a:p>
            </p:txBody>
          </p:sp>
        </p:grpSp>
        <p:grpSp>
          <p:nvGrpSpPr>
            <p:cNvPr id="410" name="Google Shape;410;p21"/>
            <p:cNvGrpSpPr/>
            <p:nvPr/>
          </p:nvGrpSpPr>
          <p:grpSpPr>
            <a:xfrm>
              <a:off x="1531782" y="2773008"/>
              <a:ext cx="743700" cy="1237770"/>
              <a:chOff x="0" y="-1"/>
              <a:chExt cx="743700" cy="1237770"/>
            </a:xfrm>
          </p:grpSpPr>
          <p:sp>
            <p:nvSpPr>
              <p:cNvPr id="411" name="Google Shape;41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2" name="Google Shape;412;p21"/>
              <p:cNvSpPr txBox="1"/>
              <p:nvPr/>
            </p:nvSpPr>
            <p:spPr>
              <a:xfrm>
                <a:off x="13456" y="138269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Make civil society more vibrant</a:t>
                </a:r>
                <a:endParaRPr/>
              </a:p>
            </p:txBody>
          </p:sp>
        </p:grpSp>
        <p:grpSp>
          <p:nvGrpSpPr>
            <p:cNvPr id="413" name="Google Shape;413;p21"/>
            <p:cNvGrpSpPr/>
            <p:nvPr/>
          </p:nvGrpSpPr>
          <p:grpSpPr>
            <a:xfrm>
              <a:off x="1531782" y="3274615"/>
              <a:ext cx="743700" cy="1797180"/>
              <a:chOff x="0" y="-1"/>
              <a:chExt cx="743700" cy="1797180"/>
            </a:xfrm>
          </p:grpSpPr>
          <p:sp>
            <p:nvSpPr>
              <p:cNvPr id="414" name="Google Shape;414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5" name="Google Shape;415;p21"/>
              <p:cNvSpPr txBox="1"/>
              <p:nvPr/>
            </p:nvSpPr>
            <p:spPr>
              <a:xfrm>
                <a:off x="13456" y="103979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Red team disinformation, design mitigations</a:t>
                </a:r>
                <a:endParaRPr/>
              </a:p>
            </p:txBody>
          </p:sp>
        </p:grpSp>
        <p:grpSp>
          <p:nvGrpSpPr>
            <p:cNvPr id="416" name="Google Shape;416;p21"/>
            <p:cNvGrpSpPr/>
            <p:nvPr/>
          </p:nvGrpSpPr>
          <p:grpSpPr>
            <a:xfrm>
              <a:off x="1531782" y="3776224"/>
              <a:ext cx="743700" cy="1797180"/>
              <a:chOff x="0" y="-1"/>
              <a:chExt cx="743700" cy="1797180"/>
            </a:xfrm>
          </p:grpSpPr>
          <p:sp>
            <p:nvSpPr>
              <p:cNvPr id="417" name="Google Shape;41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8" name="Google Shape;418;p21"/>
              <p:cNvSpPr txBox="1"/>
              <p:nvPr/>
            </p:nvSpPr>
            <p:spPr>
              <a:xfrm>
                <a:off x="13456" y="103979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Enhanced privacy regulation for social media</a:t>
                </a:r>
                <a:endParaRPr/>
              </a:p>
            </p:txBody>
          </p:sp>
        </p:grpSp>
        <p:grpSp>
          <p:nvGrpSpPr>
            <p:cNvPr id="419" name="Google Shape;419;p21"/>
            <p:cNvGrpSpPr/>
            <p:nvPr/>
          </p:nvGrpSpPr>
          <p:grpSpPr>
            <a:xfrm>
              <a:off x="1531782" y="4277831"/>
              <a:ext cx="743700" cy="1077350"/>
              <a:chOff x="0" y="-1"/>
              <a:chExt cx="743700" cy="1077350"/>
            </a:xfrm>
          </p:grpSpPr>
          <p:sp>
            <p:nvSpPr>
              <p:cNvPr id="420" name="Google Shape;42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21" name="Google Shape;421;p21"/>
              <p:cNvSpPr txBox="1"/>
              <p:nvPr/>
            </p:nvSpPr>
            <p:spPr>
              <a:xfrm>
                <a:off x="13456" y="175849"/>
                <a:ext cx="716700" cy="901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Platform regulation</a:t>
                </a:r>
                <a:endParaRPr/>
              </a:p>
            </p:txBody>
          </p:sp>
        </p:grpSp>
        <p:grpSp>
          <p:nvGrpSpPr>
            <p:cNvPr id="422" name="Google Shape;422;p21"/>
            <p:cNvGrpSpPr/>
            <p:nvPr/>
          </p:nvGrpSpPr>
          <p:grpSpPr>
            <a:xfrm>
              <a:off x="1531782" y="4779440"/>
              <a:ext cx="743700" cy="1435770"/>
              <a:chOff x="0" y="-1"/>
              <a:chExt cx="743700" cy="1435770"/>
            </a:xfrm>
          </p:grpSpPr>
          <p:sp>
            <p:nvSpPr>
              <p:cNvPr id="423" name="Google Shape;42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24" name="Google Shape;424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Shared fact checking database</a:t>
                </a:r>
                <a:endParaRPr/>
              </a:p>
            </p:txBody>
          </p:sp>
        </p:grpSp>
        <p:grpSp>
          <p:nvGrpSpPr>
            <p:cNvPr id="425" name="Google Shape;425;p21"/>
            <p:cNvGrpSpPr/>
            <p:nvPr/>
          </p:nvGrpSpPr>
          <p:grpSpPr>
            <a:xfrm>
              <a:off x="1531782" y="5281048"/>
              <a:ext cx="743700" cy="1237771"/>
              <a:chOff x="0" y="-1"/>
              <a:chExt cx="743700" cy="1237771"/>
            </a:xfrm>
          </p:grpSpPr>
          <p:sp>
            <p:nvSpPr>
              <p:cNvPr id="426" name="Google Shape;42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27" name="Google Shape;427;p21"/>
              <p:cNvSpPr txBox="1"/>
              <p:nvPr/>
            </p:nvSpPr>
            <p:spPr>
              <a:xfrm>
                <a:off x="13456" y="138270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Repair broken social connections</a:t>
                </a:r>
                <a:endParaRPr/>
              </a:p>
            </p:txBody>
          </p:sp>
        </p:grpSp>
        <p:grpSp>
          <p:nvGrpSpPr>
            <p:cNvPr id="428" name="Google Shape;428;p21"/>
            <p:cNvGrpSpPr/>
            <p:nvPr/>
          </p:nvGrpSpPr>
          <p:grpSpPr>
            <a:xfrm>
              <a:off x="1531782" y="5782655"/>
              <a:ext cx="743700" cy="2192881"/>
              <a:chOff x="0" y="-1"/>
              <a:chExt cx="743700" cy="2192881"/>
            </a:xfrm>
          </p:grpSpPr>
          <p:sp>
            <p:nvSpPr>
              <p:cNvPr id="429" name="Google Shape;42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0" name="Google Shape;430;p21"/>
              <p:cNvSpPr txBox="1"/>
              <p:nvPr/>
            </p:nvSpPr>
            <p:spPr>
              <a:xfrm>
                <a:off x="13456" y="103980"/>
                <a:ext cx="716700" cy="20889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Pre-emptive action against disinformation team infrastructure</a:t>
                </a:r>
                <a:endParaRPr/>
              </a:p>
            </p:txBody>
          </p:sp>
        </p:grpSp>
        <p:grpSp>
          <p:nvGrpSpPr>
            <p:cNvPr id="431" name="Google Shape;431;p21"/>
            <p:cNvGrpSpPr/>
            <p:nvPr/>
          </p:nvGrpSpPr>
          <p:grpSpPr>
            <a:xfrm>
              <a:off x="1531782" y="6284264"/>
              <a:ext cx="743700" cy="483649"/>
              <a:chOff x="0" y="-1"/>
              <a:chExt cx="743700" cy="483649"/>
            </a:xfrm>
          </p:grpSpPr>
          <p:sp>
            <p:nvSpPr>
              <p:cNvPr id="432" name="Google Shape;432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3" name="Google Shape;433;p21"/>
              <p:cNvSpPr txBox="1"/>
              <p:nvPr/>
            </p:nvSpPr>
            <p:spPr>
              <a:xfrm>
                <a:off x="13456" y="175848"/>
                <a:ext cx="716700" cy="3078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/>
              </a:p>
            </p:txBody>
          </p:sp>
        </p:grpSp>
        <p:grpSp>
          <p:nvGrpSpPr>
            <p:cNvPr id="434" name="Google Shape;434;p21"/>
            <p:cNvGrpSpPr/>
            <p:nvPr/>
          </p:nvGrpSpPr>
          <p:grpSpPr>
            <a:xfrm>
              <a:off x="2337970" y="1769789"/>
              <a:ext cx="743700" cy="2153997"/>
              <a:chOff x="0" y="-1"/>
              <a:chExt cx="743700" cy="2153997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6" name="Google Shape;436;p21"/>
              <p:cNvSpPr txBox="1"/>
              <p:nvPr/>
            </p:nvSpPr>
            <p:spPr>
              <a:xfrm>
                <a:off x="13456" y="122396"/>
                <a:ext cx="716700" cy="20316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Media literacy through games</a:t>
                </a:r>
                <a:endParaRPr/>
              </a:p>
            </p:txBody>
          </p:sp>
        </p:grpSp>
        <p:grpSp>
          <p:nvGrpSpPr>
            <p:cNvPr id="437" name="Google Shape;437;p21"/>
            <p:cNvGrpSpPr/>
            <p:nvPr/>
          </p:nvGrpSpPr>
          <p:grpSpPr>
            <a:xfrm>
              <a:off x="2337970" y="2271398"/>
              <a:ext cx="743700" cy="1077349"/>
              <a:chOff x="0" y="-1"/>
              <a:chExt cx="743700" cy="1077349"/>
            </a:xfrm>
          </p:grpSpPr>
          <p:sp>
            <p:nvSpPr>
              <p:cNvPr id="438" name="Google Shape;43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9" name="Google Shape;439;p21"/>
              <p:cNvSpPr txBox="1"/>
              <p:nvPr/>
            </p:nvSpPr>
            <p:spPr>
              <a:xfrm>
                <a:off x="13456" y="175848"/>
                <a:ext cx="716700" cy="901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Tabletop simulations</a:t>
                </a:r>
                <a:endParaRPr/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2337970" y="2773006"/>
              <a:ext cx="743700" cy="1599180"/>
              <a:chOff x="0" y="-1"/>
              <a:chExt cx="743700" cy="1599180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42" name="Google Shape;442;p21"/>
              <p:cNvSpPr txBox="1"/>
              <p:nvPr/>
            </p:nvSpPr>
            <p:spPr>
              <a:xfrm>
                <a:off x="13456" y="10397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Make information provenance available</a:t>
                </a:r>
                <a:endParaRPr/>
              </a:p>
            </p:txBody>
          </p:sp>
        </p:grpSp>
        <p:grpSp>
          <p:nvGrpSpPr>
            <p:cNvPr id="443" name="Google Shape;443;p21"/>
            <p:cNvGrpSpPr/>
            <p:nvPr/>
          </p:nvGrpSpPr>
          <p:grpSpPr>
            <a:xfrm>
              <a:off x="2337970" y="3274614"/>
              <a:ext cx="743700" cy="1599180"/>
              <a:chOff x="0" y="-1"/>
              <a:chExt cx="743700" cy="1599180"/>
            </a:xfrm>
          </p:grpSpPr>
          <p:sp>
            <p:nvSpPr>
              <p:cNvPr id="444" name="Google Shape;444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45" name="Google Shape;445;p21"/>
              <p:cNvSpPr txBox="1"/>
              <p:nvPr/>
            </p:nvSpPr>
            <p:spPr>
              <a:xfrm>
                <a:off x="13456" y="10397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Block access to disinformation resources</a:t>
                </a:r>
                <a:endParaRPr/>
              </a:p>
            </p:txBody>
          </p:sp>
        </p:grpSp>
        <p:grpSp>
          <p:nvGrpSpPr>
            <p:cNvPr id="446" name="Google Shape;446;p21"/>
            <p:cNvGrpSpPr/>
            <p:nvPr/>
          </p:nvGrpSpPr>
          <p:grpSpPr>
            <a:xfrm>
              <a:off x="2337970" y="3776223"/>
              <a:ext cx="743700" cy="1077349"/>
              <a:chOff x="0" y="-1"/>
              <a:chExt cx="743700" cy="1077349"/>
            </a:xfrm>
          </p:grpSpPr>
          <p:sp>
            <p:nvSpPr>
              <p:cNvPr id="447" name="Google Shape;44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48" name="Google Shape;448;p21"/>
              <p:cNvSpPr txBox="1"/>
              <p:nvPr/>
            </p:nvSpPr>
            <p:spPr>
              <a:xfrm>
                <a:off x="13456" y="175848"/>
                <a:ext cx="716700" cy="901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Educate influencers</a:t>
                </a:r>
                <a:endParaRPr/>
              </a:p>
            </p:txBody>
          </p:sp>
        </p:grpSp>
        <p:grpSp>
          <p:nvGrpSpPr>
            <p:cNvPr id="449" name="Google Shape;449;p21"/>
            <p:cNvGrpSpPr/>
            <p:nvPr/>
          </p:nvGrpSpPr>
          <p:grpSpPr>
            <a:xfrm>
              <a:off x="2337970" y="4277830"/>
              <a:ext cx="743700" cy="1797181"/>
              <a:chOff x="0" y="-1"/>
              <a:chExt cx="743700" cy="1797181"/>
            </a:xfrm>
          </p:grpSpPr>
          <p:sp>
            <p:nvSpPr>
              <p:cNvPr id="450" name="Google Shape;45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1" name="Google Shape;451;p21"/>
              <p:cNvSpPr txBox="1"/>
              <p:nvPr/>
            </p:nvSpPr>
            <p:spPr>
              <a:xfrm>
                <a:off x="13456" y="103980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Buy out troll farm employees / offer jobs</a:t>
                </a:r>
                <a:endParaRPr/>
              </a:p>
            </p:txBody>
          </p:sp>
        </p:grpSp>
        <p:grpSp>
          <p:nvGrpSpPr>
            <p:cNvPr id="452" name="Google Shape;452;p21"/>
            <p:cNvGrpSpPr/>
            <p:nvPr/>
          </p:nvGrpSpPr>
          <p:grpSpPr>
            <a:xfrm>
              <a:off x="2337970" y="4779438"/>
              <a:ext cx="743700" cy="1995180"/>
              <a:chOff x="0" y="-1"/>
              <a:chExt cx="743700" cy="1995180"/>
            </a:xfrm>
          </p:grpSpPr>
          <p:sp>
            <p:nvSpPr>
              <p:cNvPr id="453" name="Google Shape;45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4" name="Google Shape;454;p21"/>
              <p:cNvSpPr txBox="1"/>
              <p:nvPr/>
            </p:nvSpPr>
            <p:spPr>
              <a:xfrm>
                <a:off x="13456" y="103979"/>
                <a:ext cx="716700" cy="1891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Legal action against for-profit engagement farms</a:t>
                </a:r>
                <a:endParaRPr/>
              </a:p>
            </p:txBody>
          </p:sp>
        </p:grpSp>
        <p:grpSp>
          <p:nvGrpSpPr>
            <p:cNvPr id="455" name="Google Shape;455;p21"/>
            <p:cNvGrpSpPr/>
            <p:nvPr/>
          </p:nvGrpSpPr>
          <p:grpSpPr>
            <a:xfrm>
              <a:off x="2337970" y="5281047"/>
              <a:ext cx="743700" cy="1831471"/>
              <a:chOff x="0" y="-1"/>
              <a:chExt cx="743700" cy="1831471"/>
            </a:xfrm>
          </p:grpSpPr>
          <p:sp>
            <p:nvSpPr>
              <p:cNvPr id="456" name="Google Shape;45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7" name="Google Shape;457;p21"/>
              <p:cNvSpPr txBox="1"/>
              <p:nvPr/>
            </p:nvSpPr>
            <p:spPr>
              <a:xfrm>
                <a:off x="13456" y="138270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Develop compelling counter narratives</a:t>
                </a:r>
                <a:endParaRPr/>
              </a:p>
            </p:txBody>
          </p:sp>
        </p:grpSp>
        <p:grpSp>
          <p:nvGrpSpPr>
            <p:cNvPr id="458" name="Google Shape;458;p21"/>
            <p:cNvGrpSpPr/>
            <p:nvPr/>
          </p:nvGrpSpPr>
          <p:grpSpPr>
            <a:xfrm>
              <a:off x="2337970" y="5782654"/>
              <a:ext cx="743700" cy="1237771"/>
              <a:chOff x="0" y="-1"/>
              <a:chExt cx="743700" cy="1237771"/>
            </a:xfrm>
          </p:grpSpPr>
          <p:sp>
            <p:nvSpPr>
              <p:cNvPr id="459" name="Google Shape;45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60" name="Google Shape;460;p21"/>
              <p:cNvSpPr txBox="1"/>
              <p:nvPr/>
            </p:nvSpPr>
            <p:spPr>
              <a:xfrm>
                <a:off x="13456" y="138270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Run competing campaigns</a:t>
                </a:r>
                <a:endParaRPr/>
              </a:p>
            </p:txBody>
          </p:sp>
        </p:grpSp>
        <p:grpSp>
          <p:nvGrpSpPr>
            <p:cNvPr id="461" name="Google Shape;461;p21"/>
            <p:cNvGrpSpPr/>
            <p:nvPr/>
          </p:nvGrpSpPr>
          <p:grpSpPr>
            <a:xfrm>
              <a:off x="2337970" y="6284262"/>
              <a:ext cx="743700" cy="483649"/>
              <a:chOff x="0" y="-1"/>
              <a:chExt cx="743700" cy="483649"/>
            </a:xfrm>
          </p:grpSpPr>
          <p:sp>
            <p:nvSpPr>
              <p:cNvPr id="462" name="Google Shape;462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63" name="Google Shape;463;p21"/>
              <p:cNvSpPr txBox="1"/>
              <p:nvPr/>
            </p:nvSpPr>
            <p:spPr>
              <a:xfrm>
                <a:off x="13456" y="175848"/>
                <a:ext cx="716700" cy="3078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/>
              </a:p>
            </p:txBody>
          </p:sp>
        </p:grpSp>
        <p:grpSp>
          <p:nvGrpSpPr>
            <p:cNvPr id="464" name="Google Shape;464;p21"/>
            <p:cNvGrpSpPr/>
            <p:nvPr/>
          </p:nvGrpSpPr>
          <p:grpSpPr>
            <a:xfrm>
              <a:off x="3206630" y="1769789"/>
              <a:ext cx="743700" cy="1441797"/>
              <a:chOff x="0" y="-1"/>
              <a:chExt cx="743700" cy="1441797"/>
            </a:xfrm>
          </p:grpSpPr>
          <p:sp>
            <p:nvSpPr>
              <p:cNvPr id="465" name="Google Shape;46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66" name="Google Shape;466;p21"/>
              <p:cNvSpPr txBox="1"/>
              <p:nvPr/>
            </p:nvSpPr>
            <p:spPr>
              <a:xfrm>
                <a:off x="13456" y="122396"/>
                <a:ext cx="716700" cy="13194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Find and train influencers</a:t>
                </a:r>
                <a:endParaRPr/>
              </a:p>
            </p:txBody>
          </p:sp>
        </p:grpSp>
        <p:grpSp>
          <p:nvGrpSpPr>
            <p:cNvPr id="467" name="Google Shape;467;p21"/>
            <p:cNvGrpSpPr/>
            <p:nvPr/>
          </p:nvGrpSpPr>
          <p:grpSpPr>
            <a:xfrm>
              <a:off x="3206630" y="2271398"/>
              <a:ext cx="743700" cy="1633470"/>
              <a:chOff x="0" y="-1"/>
              <a:chExt cx="743700" cy="1633470"/>
            </a:xfrm>
          </p:grpSpPr>
          <p:sp>
            <p:nvSpPr>
              <p:cNvPr id="468" name="Google Shape;46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69" name="Google Shape;469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Counter-social engineering training</a:t>
                </a:r>
                <a:endParaRPr/>
              </a:p>
            </p:txBody>
          </p:sp>
        </p:grpSp>
        <p:grpSp>
          <p:nvGrpSpPr>
            <p:cNvPr id="470" name="Google Shape;470;p21"/>
            <p:cNvGrpSpPr/>
            <p:nvPr/>
          </p:nvGrpSpPr>
          <p:grpSpPr>
            <a:xfrm>
              <a:off x="3206630" y="2773006"/>
              <a:ext cx="743700" cy="1633470"/>
              <a:chOff x="0" y="-1"/>
              <a:chExt cx="743700" cy="1633470"/>
            </a:xfrm>
          </p:grpSpPr>
          <p:sp>
            <p:nvSpPr>
              <p:cNvPr id="471" name="Google Shape;47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2" name="Google Shape;472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Ban incident actors from funding sites</a:t>
                </a:r>
                <a:endParaRPr/>
              </a:p>
            </p:txBody>
          </p:sp>
        </p:grpSp>
        <p:grpSp>
          <p:nvGrpSpPr>
            <p:cNvPr id="473" name="Google Shape;473;p21"/>
            <p:cNvGrpSpPr/>
            <p:nvPr/>
          </p:nvGrpSpPr>
          <p:grpSpPr>
            <a:xfrm>
              <a:off x="3206630" y="3274614"/>
              <a:ext cx="743700" cy="1237770"/>
              <a:chOff x="0" y="-1"/>
              <a:chExt cx="743700" cy="1237770"/>
            </a:xfrm>
          </p:grpSpPr>
          <p:sp>
            <p:nvSpPr>
              <p:cNvPr id="474" name="Google Shape;474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5" name="Google Shape;475;p21"/>
              <p:cNvSpPr txBox="1"/>
              <p:nvPr/>
            </p:nvSpPr>
            <p:spPr>
              <a:xfrm>
                <a:off x="13456" y="138269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Address truth in narratives</a:t>
                </a:r>
                <a:endParaRPr/>
              </a:p>
            </p:txBody>
          </p:sp>
        </p:grpSp>
        <p:grpSp>
          <p:nvGrpSpPr>
            <p:cNvPr id="476" name="Google Shape;476;p21"/>
            <p:cNvGrpSpPr/>
            <p:nvPr/>
          </p:nvGrpSpPr>
          <p:grpSpPr>
            <a:xfrm>
              <a:off x="3206630" y="3776223"/>
              <a:ext cx="743700" cy="1797180"/>
              <a:chOff x="0" y="-1"/>
              <a:chExt cx="743700" cy="1797180"/>
            </a:xfrm>
          </p:grpSpPr>
          <p:sp>
            <p:nvSpPr>
              <p:cNvPr id="477" name="Google Shape;47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8" name="Google Shape;478;p21"/>
              <p:cNvSpPr txBox="1"/>
              <p:nvPr/>
            </p:nvSpPr>
            <p:spPr>
              <a:xfrm>
                <a:off x="13456" y="103979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Marginalise and discredit extremist groups</a:t>
                </a:r>
                <a:endParaRPr/>
              </a:p>
            </p:txBody>
          </p:sp>
        </p:grpSp>
        <p:grpSp>
          <p:nvGrpSpPr>
            <p:cNvPr id="479" name="Google Shape;479;p21"/>
            <p:cNvGrpSpPr/>
            <p:nvPr/>
          </p:nvGrpSpPr>
          <p:grpSpPr>
            <a:xfrm>
              <a:off x="3206630" y="4277830"/>
              <a:ext cx="743700" cy="1599181"/>
              <a:chOff x="0" y="-1"/>
              <a:chExt cx="743700" cy="1599181"/>
            </a:xfrm>
          </p:grpSpPr>
          <p:sp>
            <p:nvSpPr>
              <p:cNvPr id="480" name="Google Shape;48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1" name="Google Shape;481;p21"/>
              <p:cNvSpPr txBox="1"/>
              <p:nvPr/>
            </p:nvSpPr>
            <p:spPr>
              <a:xfrm>
                <a:off x="13456" y="103980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Ensure platforms are taking down accounts</a:t>
                </a:r>
                <a:endParaRPr/>
              </a:p>
            </p:txBody>
          </p:sp>
        </p:grpSp>
        <p:grpSp>
          <p:nvGrpSpPr>
            <p:cNvPr id="482" name="Google Shape;482;p21"/>
            <p:cNvGrpSpPr/>
            <p:nvPr/>
          </p:nvGrpSpPr>
          <p:grpSpPr>
            <a:xfrm>
              <a:off x="3206630" y="4779438"/>
              <a:ext cx="743700" cy="1599180"/>
              <a:chOff x="0" y="-1"/>
              <a:chExt cx="743700" cy="1599180"/>
            </a:xfrm>
          </p:grpSpPr>
          <p:sp>
            <p:nvSpPr>
              <p:cNvPr id="483" name="Google Shape;48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4" name="Google Shape;484;p21"/>
              <p:cNvSpPr txBox="1"/>
              <p:nvPr/>
            </p:nvSpPr>
            <p:spPr>
              <a:xfrm>
                <a:off x="13456" y="10397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Name and shame disinformation influencers</a:t>
                </a:r>
                <a:endParaRPr/>
              </a:p>
            </p:txBody>
          </p:sp>
        </p:grpSp>
        <p:grpSp>
          <p:nvGrpSpPr>
            <p:cNvPr id="485" name="Google Shape;485;p21"/>
            <p:cNvGrpSpPr/>
            <p:nvPr/>
          </p:nvGrpSpPr>
          <p:grpSpPr>
            <a:xfrm>
              <a:off x="3206630" y="5281047"/>
              <a:ext cx="743700" cy="1633471"/>
              <a:chOff x="0" y="-1"/>
              <a:chExt cx="743700" cy="1633471"/>
            </a:xfrm>
          </p:grpSpPr>
          <p:sp>
            <p:nvSpPr>
              <p:cNvPr id="486" name="Google Shape;48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7" name="Google Shape;487;p21"/>
              <p:cNvSpPr txBox="1"/>
              <p:nvPr/>
            </p:nvSpPr>
            <p:spPr>
              <a:xfrm>
                <a:off x="13456" y="138270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Denigrate funding recipient / project</a:t>
                </a:r>
                <a:endParaRPr/>
              </a:p>
            </p:txBody>
          </p:sp>
        </p:grpSp>
        <p:grpSp>
          <p:nvGrpSpPr>
            <p:cNvPr id="488" name="Google Shape;488;p21"/>
            <p:cNvGrpSpPr/>
            <p:nvPr/>
          </p:nvGrpSpPr>
          <p:grpSpPr>
            <a:xfrm>
              <a:off x="3206630" y="5782654"/>
              <a:ext cx="743700" cy="1077350"/>
              <a:chOff x="0" y="-1"/>
              <a:chExt cx="743700" cy="1077350"/>
            </a:xfrm>
          </p:grpSpPr>
          <p:sp>
            <p:nvSpPr>
              <p:cNvPr id="489" name="Google Shape;48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90" name="Google Shape;490;p21"/>
              <p:cNvSpPr txBox="1"/>
              <p:nvPr/>
            </p:nvSpPr>
            <p:spPr>
              <a:xfrm>
                <a:off x="13456" y="175849"/>
                <a:ext cx="716700" cy="901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Infiltrate in-groups</a:t>
                </a:r>
                <a:endParaRPr/>
              </a:p>
            </p:txBody>
          </p:sp>
        </p:grpSp>
        <p:grpSp>
          <p:nvGrpSpPr>
            <p:cNvPr id="491" name="Google Shape;491;p21"/>
            <p:cNvGrpSpPr/>
            <p:nvPr/>
          </p:nvGrpSpPr>
          <p:grpSpPr>
            <a:xfrm>
              <a:off x="3206630" y="6284262"/>
              <a:ext cx="743700" cy="483649"/>
              <a:chOff x="0" y="-1"/>
              <a:chExt cx="743700" cy="483649"/>
            </a:xfrm>
          </p:grpSpPr>
          <p:sp>
            <p:nvSpPr>
              <p:cNvPr id="492" name="Google Shape;492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93" name="Google Shape;493;p21"/>
              <p:cNvSpPr txBox="1"/>
              <p:nvPr/>
            </p:nvSpPr>
            <p:spPr>
              <a:xfrm>
                <a:off x="13456" y="175848"/>
                <a:ext cx="716700" cy="3078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/>
              </a:p>
            </p:txBody>
          </p:sp>
        </p:grpSp>
        <p:grpSp>
          <p:nvGrpSpPr>
            <p:cNvPr id="494" name="Google Shape;494;p21"/>
            <p:cNvGrpSpPr/>
            <p:nvPr/>
          </p:nvGrpSpPr>
          <p:grpSpPr>
            <a:xfrm>
              <a:off x="4012817" y="1769789"/>
              <a:ext cx="743700" cy="2153997"/>
              <a:chOff x="0" y="-1"/>
              <a:chExt cx="743700" cy="2153997"/>
            </a:xfrm>
          </p:grpSpPr>
          <p:sp>
            <p:nvSpPr>
              <p:cNvPr id="495" name="Google Shape;49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96" name="Google Shape;496;p21"/>
              <p:cNvSpPr txBox="1"/>
              <p:nvPr/>
            </p:nvSpPr>
            <p:spPr>
              <a:xfrm>
                <a:off x="13456" y="122396"/>
                <a:ext cx="716700" cy="20316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Remove old and unused accounts </a:t>
                </a:r>
                <a:endParaRPr/>
              </a:p>
            </p:txBody>
          </p:sp>
        </p:grpSp>
        <p:grpSp>
          <p:nvGrpSpPr>
            <p:cNvPr id="497" name="Google Shape;497;p21"/>
            <p:cNvGrpSpPr/>
            <p:nvPr/>
          </p:nvGrpSpPr>
          <p:grpSpPr>
            <a:xfrm>
              <a:off x="4012817" y="2271398"/>
              <a:ext cx="743700" cy="1435770"/>
              <a:chOff x="0" y="-1"/>
              <a:chExt cx="743700" cy="1435770"/>
            </a:xfrm>
          </p:grpSpPr>
          <p:sp>
            <p:nvSpPr>
              <p:cNvPr id="498" name="Google Shape;49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99" name="Google Shape;499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Unravel Potemkin villages</a:t>
                </a:r>
                <a:endParaRPr/>
              </a:p>
            </p:txBody>
          </p:sp>
        </p:grpSp>
        <p:grpSp>
          <p:nvGrpSpPr>
            <p:cNvPr id="500" name="Google Shape;500;p21"/>
            <p:cNvGrpSpPr/>
            <p:nvPr/>
          </p:nvGrpSpPr>
          <p:grpSpPr>
            <a:xfrm>
              <a:off x="4012817" y="2773006"/>
              <a:ext cx="743700" cy="1633470"/>
              <a:chOff x="0" y="-1"/>
              <a:chExt cx="743700" cy="1633470"/>
            </a:xfrm>
          </p:grpSpPr>
          <p:sp>
            <p:nvSpPr>
              <p:cNvPr id="501" name="Google Shape;50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02" name="Google Shape;502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Verify project before posting fund requests</a:t>
                </a:r>
                <a:endParaRPr/>
              </a:p>
            </p:txBody>
          </p:sp>
        </p:grpSp>
        <p:grpSp>
          <p:nvGrpSpPr>
            <p:cNvPr id="503" name="Google Shape;503;p21"/>
            <p:cNvGrpSpPr/>
            <p:nvPr/>
          </p:nvGrpSpPr>
          <p:grpSpPr>
            <a:xfrm>
              <a:off x="4012817" y="3274614"/>
              <a:ext cx="743700" cy="1633470"/>
              <a:chOff x="0" y="-1"/>
              <a:chExt cx="743700" cy="1633470"/>
            </a:xfrm>
          </p:grpSpPr>
          <p:sp>
            <p:nvSpPr>
              <p:cNvPr id="504" name="Google Shape;504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05" name="Google Shape;505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Encourage people to leave social media</a:t>
                </a:r>
                <a:endParaRPr/>
              </a:p>
            </p:txBody>
          </p:sp>
        </p:grpSp>
        <p:grpSp>
          <p:nvGrpSpPr>
            <p:cNvPr id="506" name="Google Shape;506;p21"/>
            <p:cNvGrpSpPr/>
            <p:nvPr/>
          </p:nvGrpSpPr>
          <p:grpSpPr>
            <a:xfrm>
              <a:off x="4012817" y="3776223"/>
              <a:ext cx="743700" cy="1633470"/>
              <a:chOff x="0" y="-1"/>
              <a:chExt cx="743700" cy="1633470"/>
            </a:xfrm>
          </p:grpSpPr>
          <p:sp>
            <p:nvSpPr>
              <p:cNvPr id="507" name="Google Shape;50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08" name="Google Shape;508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Deplatform message groups and boards</a:t>
                </a:r>
                <a:endParaRPr/>
              </a:p>
            </p:txBody>
          </p:sp>
        </p:grpSp>
        <p:grpSp>
          <p:nvGrpSpPr>
            <p:cNvPr id="509" name="Google Shape;509;p21"/>
            <p:cNvGrpSpPr/>
            <p:nvPr/>
          </p:nvGrpSpPr>
          <p:grpSpPr>
            <a:xfrm>
              <a:off x="4012817" y="4277830"/>
              <a:ext cx="743700" cy="1995181"/>
              <a:chOff x="0" y="-1"/>
              <a:chExt cx="743700" cy="1995181"/>
            </a:xfrm>
          </p:grpSpPr>
          <p:sp>
            <p:nvSpPr>
              <p:cNvPr id="510" name="Google Shape;51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11" name="Google Shape;511;p21"/>
              <p:cNvSpPr txBox="1"/>
              <p:nvPr/>
            </p:nvSpPr>
            <p:spPr>
              <a:xfrm>
                <a:off x="13456" y="103980"/>
                <a:ext cx="716700" cy="1891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Stop offering press credentials to disinformation outlets</a:t>
                </a:r>
                <a:endParaRPr/>
              </a:p>
            </p:txBody>
          </p:sp>
        </p:grpSp>
        <p:grpSp>
          <p:nvGrpSpPr>
            <p:cNvPr id="512" name="Google Shape;512;p21"/>
            <p:cNvGrpSpPr/>
            <p:nvPr/>
          </p:nvGrpSpPr>
          <p:grpSpPr>
            <a:xfrm>
              <a:off x="4012817" y="4779438"/>
              <a:ext cx="743700" cy="1237770"/>
              <a:chOff x="0" y="-1"/>
              <a:chExt cx="743700" cy="1237770"/>
            </a:xfrm>
          </p:grpSpPr>
          <p:sp>
            <p:nvSpPr>
              <p:cNvPr id="513" name="Google Shape;51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14" name="Google Shape;514;p21"/>
              <p:cNvSpPr txBox="1"/>
              <p:nvPr/>
            </p:nvSpPr>
            <p:spPr>
              <a:xfrm>
                <a:off x="13456" y="138269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Free open library sources</a:t>
                </a:r>
                <a:endParaRPr/>
              </a:p>
            </p:txBody>
          </p:sp>
        </p:grpSp>
        <p:grpSp>
          <p:nvGrpSpPr>
            <p:cNvPr id="515" name="Google Shape;515;p21"/>
            <p:cNvGrpSpPr/>
            <p:nvPr/>
          </p:nvGrpSpPr>
          <p:grpSpPr>
            <a:xfrm>
              <a:off x="4012817" y="5281047"/>
              <a:ext cx="743700" cy="1237771"/>
              <a:chOff x="0" y="-1"/>
              <a:chExt cx="743700" cy="1237771"/>
            </a:xfrm>
          </p:grpSpPr>
          <p:sp>
            <p:nvSpPr>
              <p:cNvPr id="516" name="Google Shape;51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17" name="Google Shape;517;p21"/>
              <p:cNvSpPr txBox="1"/>
              <p:nvPr/>
            </p:nvSpPr>
            <p:spPr>
              <a:xfrm>
                <a:off x="13456" y="138270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Social media source removal</a:t>
                </a:r>
                <a:endParaRPr/>
              </a:p>
            </p:txBody>
          </p:sp>
        </p:grpSp>
        <p:grpSp>
          <p:nvGrpSpPr>
            <p:cNvPr id="518" name="Google Shape;518;p21"/>
            <p:cNvGrpSpPr/>
            <p:nvPr/>
          </p:nvGrpSpPr>
          <p:grpSpPr>
            <a:xfrm>
              <a:off x="4012817" y="5782654"/>
              <a:ext cx="743700" cy="1401481"/>
              <a:chOff x="0" y="-1"/>
              <a:chExt cx="743700" cy="1401481"/>
            </a:xfrm>
          </p:grpSpPr>
          <p:sp>
            <p:nvSpPr>
              <p:cNvPr id="519" name="Google Shape;51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20" name="Google Shape;520;p21"/>
              <p:cNvSpPr txBox="1"/>
              <p:nvPr/>
            </p:nvSpPr>
            <p:spPr>
              <a:xfrm>
                <a:off x="13456" y="103980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Infiltrate disinformation platforms</a:t>
                </a:r>
                <a:endParaRPr/>
              </a:p>
            </p:txBody>
          </p:sp>
        </p:grpSp>
        <p:grpSp>
          <p:nvGrpSpPr>
            <p:cNvPr id="521" name="Google Shape;521;p21"/>
            <p:cNvGrpSpPr/>
            <p:nvPr/>
          </p:nvGrpSpPr>
          <p:grpSpPr>
            <a:xfrm>
              <a:off x="4012817" y="6284262"/>
              <a:ext cx="743700" cy="483649"/>
              <a:chOff x="0" y="-1"/>
              <a:chExt cx="743700" cy="483649"/>
            </a:xfrm>
          </p:grpSpPr>
          <p:sp>
            <p:nvSpPr>
              <p:cNvPr id="522" name="Google Shape;522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23" name="Google Shape;523;p21"/>
              <p:cNvSpPr txBox="1"/>
              <p:nvPr/>
            </p:nvSpPr>
            <p:spPr>
              <a:xfrm>
                <a:off x="13456" y="175848"/>
                <a:ext cx="716700" cy="3078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/>
              </a:p>
            </p:txBody>
          </p:sp>
        </p:grpSp>
        <p:grpSp>
          <p:nvGrpSpPr>
            <p:cNvPr id="524" name="Google Shape;524;p21"/>
            <p:cNvGrpSpPr/>
            <p:nvPr/>
          </p:nvGrpSpPr>
          <p:grpSpPr>
            <a:xfrm>
              <a:off x="4819002" y="1769789"/>
              <a:ext cx="743700" cy="1441797"/>
              <a:chOff x="0" y="-1"/>
              <a:chExt cx="743700" cy="1441797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26" name="Google Shape;526;p21"/>
              <p:cNvSpPr txBox="1"/>
              <p:nvPr/>
            </p:nvSpPr>
            <p:spPr>
              <a:xfrm>
                <a:off x="13456" y="122396"/>
                <a:ext cx="716700" cy="13194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Fill information voids</a:t>
                </a:r>
                <a:endParaRPr/>
              </a:p>
            </p:txBody>
          </p:sp>
        </p:grpSp>
        <p:grpSp>
          <p:nvGrpSpPr>
            <p:cNvPr id="527" name="Google Shape;527;p21"/>
            <p:cNvGrpSpPr/>
            <p:nvPr/>
          </p:nvGrpSpPr>
          <p:grpSpPr>
            <a:xfrm>
              <a:off x="4819002" y="2271398"/>
              <a:ext cx="743700" cy="1237770"/>
              <a:chOff x="0" y="-1"/>
              <a:chExt cx="743700" cy="1237770"/>
            </a:xfrm>
          </p:grpSpPr>
          <p:sp>
            <p:nvSpPr>
              <p:cNvPr id="528" name="Google Shape;52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29" name="Google Shape;529;p21"/>
              <p:cNvSpPr txBox="1"/>
              <p:nvPr/>
            </p:nvSpPr>
            <p:spPr>
              <a:xfrm>
                <a:off x="13456" y="138269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Stem flow of advertising money</a:t>
                </a:r>
                <a:endParaRPr/>
              </a:p>
            </p:txBody>
          </p:sp>
        </p:grpSp>
        <p:grpSp>
          <p:nvGrpSpPr>
            <p:cNvPr id="530" name="Google Shape;530;p21"/>
            <p:cNvGrpSpPr/>
            <p:nvPr/>
          </p:nvGrpSpPr>
          <p:grpSpPr>
            <a:xfrm>
              <a:off x="4819002" y="2773007"/>
              <a:ext cx="743700" cy="1995180"/>
              <a:chOff x="0" y="-1"/>
              <a:chExt cx="743700" cy="1995180"/>
            </a:xfrm>
          </p:grpSpPr>
          <p:sp>
            <p:nvSpPr>
              <p:cNvPr id="531" name="Google Shape;53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2" name="Google Shape;532;p21"/>
              <p:cNvSpPr txBox="1"/>
              <p:nvPr/>
            </p:nvSpPr>
            <p:spPr>
              <a:xfrm>
                <a:off x="13456" y="103979"/>
                <a:ext cx="716700" cy="1891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Buy more advertising than disinformation creators</a:t>
                </a:r>
                <a:endParaRPr/>
              </a:p>
            </p:txBody>
          </p:sp>
        </p:grpSp>
        <p:grpSp>
          <p:nvGrpSpPr>
            <p:cNvPr id="533" name="Google Shape;533;p21"/>
            <p:cNvGrpSpPr/>
            <p:nvPr/>
          </p:nvGrpSpPr>
          <p:grpSpPr>
            <a:xfrm>
              <a:off x="4819002" y="3274615"/>
              <a:ext cx="743700" cy="1435770"/>
              <a:chOff x="0" y="-1"/>
              <a:chExt cx="743700" cy="1435770"/>
            </a:xfrm>
          </p:grpSpPr>
          <p:sp>
            <p:nvSpPr>
              <p:cNvPr id="534" name="Google Shape;534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5" name="Google Shape;535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Reduce political targeting</a:t>
                </a:r>
                <a:endParaRPr/>
              </a:p>
            </p:txBody>
          </p:sp>
        </p:grpSp>
        <p:grpSp>
          <p:nvGrpSpPr>
            <p:cNvPr id="536" name="Google Shape;536;p21"/>
            <p:cNvGrpSpPr/>
            <p:nvPr/>
          </p:nvGrpSpPr>
          <p:grpSpPr>
            <a:xfrm>
              <a:off x="4819002" y="3776223"/>
              <a:ext cx="743700" cy="1237770"/>
              <a:chOff x="0" y="-1"/>
              <a:chExt cx="743700" cy="1237770"/>
            </a:xfrm>
          </p:grpSpPr>
          <p:sp>
            <p:nvSpPr>
              <p:cNvPr id="537" name="Google Shape;53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8" name="Google Shape;538;p21"/>
              <p:cNvSpPr txBox="1"/>
              <p:nvPr/>
            </p:nvSpPr>
            <p:spPr>
              <a:xfrm>
                <a:off x="13456" y="138269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Co-opt disinformation hashtags</a:t>
                </a:r>
                <a:endParaRPr/>
              </a:p>
            </p:txBody>
          </p:sp>
        </p:grpSp>
        <p:grpSp>
          <p:nvGrpSpPr>
            <p:cNvPr id="539" name="Google Shape;539;p21"/>
            <p:cNvGrpSpPr/>
            <p:nvPr/>
          </p:nvGrpSpPr>
          <p:grpSpPr>
            <a:xfrm>
              <a:off x="4819002" y="4277830"/>
              <a:ext cx="743700" cy="1237771"/>
              <a:chOff x="0" y="-1"/>
              <a:chExt cx="743700" cy="1237771"/>
            </a:xfrm>
          </p:grpSpPr>
          <p:sp>
            <p:nvSpPr>
              <p:cNvPr id="540" name="Google Shape;54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41" name="Google Shape;541;p21"/>
              <p:cNvSpPr txBox="1"/>
              <p:nvPr/>
            </p:nvSpPr>
            <p:spPr>
              <a:xfrm>
                <a:off x="13456" y="138270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Mentorship: elders, youth, credit</a:t>
                </a:r>
                <a:endParaRPr/>
              </a:p>
            </p:txBody>
          </p:sp>
        </p:grpSp>
        <p:grpSp>
          <p:nvGrpSpPr>
            <p:cNvPr id="542" name="Google Shape;542;p21"/>
            <p:cNvGrpSpPr/>
            <p:nvPr/>
          </p:nvGrpSpPr>
          <p:grpSpPr>
            <a:xfrm>
              <a:off x="5625192" y="1769789"/>
              <a:ext cx="743700" cy="2351591"/>
              <a:chOff x="0" y="-1"/>
              <a:chExt cx="743700" cy="2351591"/>
            </a:xfrm>
          </p:grpSpPr>
          <p:sp>
            <p:nvSpPr>
              <p:cNvPr id="543" name="Google Shape;54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44" name="Google Shape;544;p21"/>
              <p:cNvSpPr txBox="1"/>
              <p:nvPr/>
            </p:nvSpPr>
            <p:spPr>
              <a:xfrm>
                <a:off x="13456" y="82390"/>
                <a:ext cx="716700" cy="2269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Hijack content and link to information</a:t>
                </a:r>
                <a:endParaRPr/>
              </a:p>
            </p:txBody>
          </p:sp>
        </p:grpSp>
        <p:grpSp>
          <p:nvGrpSpPr>
            <p:cNvPr id="545" name="Google Shape;545;p21"/>
            <p:cNvGrpSpPr/>
            <p:nvPr/>
          </p:nvGrpSpPr>
          <p:grpSpPr>
            <a:xfrm>
              <a:off x="5625192" y="2271398"/>
              <a:ext cx="743700" cy="1237770"/>
              <a:chOff x="0" y="-1"/>
              <a:chExt cx="743700" cy="1237770"/>
            </a:xfrm>
          </p:grpSpPr>
          <p:sp>
            <p:nvSpPr>
              <p:cNvPr id="546" name="Google Shape;54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47" name="Google Shape;547;p21"/>
              <p:cNvSpPr txBox="1"/>
              <p:nvPr/>
            </p:nvSpPr>
            <p:spPr>
              <a:xfrm>
                <a:off x="13456" y="138269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Honeypot social community</a:t>
                </a:r>
                <a:endParaRPr/>
              </a:p>
            </p:txBody>
          </p:sp>
        </p:grpSp>
        <p:grpSp>
          <p:nvGrpSpPr>
            <p:cNvPr id="548" name="Google Shape;548;p21"/>
            <p:cNvGrpSpPr/>
            <p:nvPr/>
          </p:nvGrpSpPr>
          <p:grpSpPr>
            <a:xfrm>
              <a:off x="5625192" y="2773007"/>
              <a:ext cx="743700" cy="1831470"/>
              <a:chOff x="0" y="-1"/>
              <a:chExt cx="743700" cy="1831470"/>
            </a:xfrm>
          </p:grpSpPr>
          <p:sp>
            <p:nvSpPr>
              <p:cNvPr id="549" name="Google Shape;54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50" name="Google Shape;550;p21"/>
              <p:cNvSpPr txBox="1"/>
              <p:nvPr/>
            </p:nvSpPr>
            <p:spPr>
              <a:xfrm>
                <a:off x="13456" y="138269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Corporate research funding full disclosure</a:t>
                </a: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>
              <a:off x="5625192" y="3274615"/>
              <a:ext cx="743700" cy="1831470"/>
              <a:chOff x="0" y="-1"/>
              <a:chExt cx="743700" cy="183147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53" name="Google Shape;553;p21"/>
              <p:cNvSpPr txBox="1"/>
              <p:nvPr/>
            </p:nvSpPr>
            <p:spPr>
              <a:xfrm>
                <a:off x="13456" y="138269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Real-time updates to factcheck database</a:t>
                </a:r>
                <a:endParaRPr/>
              </a:p>
            </p:txBody>
          </p:sp>
        </p:grpSp>
        <p:grpSp>
          <p:nvGrpSpPr>
            <p:cNvPr id="554" name="Google Shape;554;p21"/>
            <p:cNvGrpSpPr/>
            <p:nvPr/>
          </p:nvGrpSpPr>
          <p:grpSpPr>
            <a:xfrm>
              <a:off x="5625192" y="3776223"/>
              <a:ext cx="743700" cy="1995180"/>
              <a:chOff x="0" y="-1"/>
              <a:chExt cx="743700" cy="1995180"/>
            </a:xfrm>
          </p:grpSpPr>
          <p:sp>
            <p:nvSpPr>
              <p:cNvPr id="555" name="Google Shape;55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56" name="Google Shape;556;p21"/>
              <p:cNvSpPr txBox="1"/>
              <p:nvPr/>
            </p:nvSpPr>
            <p:spPr>
              <a:xfrm>
                <a:off x="13456" y="103979"/>
                <a:ext cx="716700" cy="1891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Remove non-relevant content from special interest groups</a:t>
                </a:r>
                <a:endParaRPr/>
              </a:p>
            </p:txBody>
          </p:sp>
        </p:grpSp>
        <p:grpSp>
          <p:nvGrpSpPr>
            <p:cNvPr id="557" name="Google Shape;557;p21"/>
            <p:cNvGrpSpPr/>
            <p:nvPr/>
          </p:nvGrpSpPr>
          <p:grpSpPr>
            <a:xfrm>
              <a:off x="5625192" y="4277830"/>
              <a:ext cx="743700" cy="1077350"/>
              <a:chOff x="0" y="-1"/>
              <a:chExt cx="743700" cy="1077350"/>
            </a:xfrm>
          </p:grpSpPr>
          <p:sp>
            <p:nvSpPr>
              <p:cNvPr id="558" name="Google Shape;55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59" name="Google Shape;559;p21"/>
              <p:cNvSpPr txBox="1"/>
              <p:nvPr/>
            </p:nvSpPr>
            <p:spPr>
              <a:xfrm>
                <a:off x="13456" y="175849"/>
                <a:ext cx="716700" cy="901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Content moderation</a:t>
                </a:r>
                <a:endParaRPr/>
              </a:p>
            </p:txBody>
          </p:sp>
        </p:grpSp>
        <p:grpSp>
          <p:nvGrpSpPr>
            <p:cNvPr id="560" name="Google Shape;560;p21"/>
            <p:cNvGrpSpPr/>
            <p:nvPr/>
          </p:nvGrpSpPr>
          <p:grpSpPr>
            <a:xfrm>
              <a:off x="5625192" y="4779439"/>
              <a:ext cx="743700" cy="1831470"/>
              <a:chOff x="0" y="-1"/>
              <a:chExt cx="743700" cy="1831470"/>
            </a:xfrm>
          </p:grpSpPr>
          <p:sp>
            <p:nvSpPr>
              <p:cNvPr id="561" name="Google Shape;56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62" name="Google Shape;562;p21"/>
              <p:cNvSpPr txBox="1"/>
              <p:nvPr/>
            </p:nvSpPr>
            <p:spPr>
              <a:xfrm>
                <a:off x="13456" y="138269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Prohibit images in political Chanels</a:t>
                </a:r>
                <a:endParaRPr/>
              </a:p>
            </p:txBody>
          </p:sp>
        </p:grpSp>
        <p:grpSp>
          <p:nvGrpSpPr>
            <p:cNvPr id="563" name="Google Shape;563;p21"/>
            <p:cNvGrpSpPr/>
            <p:nvPr/>
          </p:nvGrpSpPr>
          <p:grpSpPr>
            <a:xfrm>
              <a:off x="5625192" y="5281047"/>
              <a:ext cx="743700" cy="1435771"/>
              <a:chOff x="0" y="-1"/>
              <a:chExt cx="743700" cy="1435771"/>
            </a:xfrm>
          </p:grpSpPr>
          <p:sp>
            <p:nvSpPr>
              <p:cNvPr id="564" name="Google Shape;564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65" name="Google Shape;565;p21"/>
              <p:cNvSpPr txBox="1"/>
              <p:nvPr/>
            </p:nvSpPr>
            <p:spPr>
              <a:xfrm>
                <a:off x="13456" y="138270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Add metadata to original content</a:t>
                </a:r>
                <a:endParaRPr/>
              </a:p>
            </p:txBody>
          </p:sp>
        </p:grpSp>
        <p:grpSp>
          <p:nvGrpSpPr>
            <p:cNvPr id="566" name="Google Shape;566;p21"/>
            <p:cNvGrpSpPr/>
            <p:nvPr/>
          </p:nvGrpSpPr>
          <p:grpSpPr>
            <a:xfrm>
              <a:off x="5625192" y="5782654"/>
              <a:ext cx="743700" cy="1435771"/>
              <a:chOff x="0" y="-1"/>
              <a:chExt cx="743700" cy="1435771"/>
            </a:xfrm>
          </p:grpSpPr>
          <p:sp>
            <p:nvSpPr>
              <p:cNvPr id="567" name="Google Shape;56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68" name="Google Shape;568;p21"/>
              <p:cNvSpPr txBox="1"/>
              <p:nvPr/>
            </p:nvSpPr>
            <p:spPr>
              <a:xfrm>
                <a:off x="13456" y="138270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Add warning labels on sharing</a:t>
                </a:r>
                <a:endParaRPr/>
              </a:p>
            </p:txBody>
          </p:sp>
        </p:grpSp>
        <p:grpSp>
          <p:nvGrpSpPr>
            <p:cNvPr id="569" name="Google Shape;569;p21"/>
            <p:cNvGrpSpPr/>
            <p:nvPr/>
          </p:nvGrpSpPr>
          <p:grpSpPr>
            <a:xfrm>
              <a:off x="5625192" y="6284263"/>
              <a:ext cx="743700" cy="483649"/>
              <a:chOff x="0" y="-1"/>
              <a:chExt cx="743700" cy="483649"/>
            </a:xfrm>
          </p:grpSpPr>
          <p:sp>
            <p:nvSpPr>
              <p:cNvPr id="570" name="Google Shape;57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71" name="Google Shape;571;p21"/>
              <p:cNvSpPr txBox="1"/>
              <p:nvPr/>
            </p:nvSpPr>
            <p:spPr>
              <a:xfrm>
                <a:off x="13456" y="175848"/>
                <a:ext cx="716700" cy="3078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/>
              </a:p>
            </p:txBody>
          </p:sp>
        </p:grpSp>
        <p:grpSp>
          <p:nvGrpSpPr>
            <p:cNvPr id="572" name="Google Shape;572;p21"/>
            <p:cNvGrpSpPr/>
            <p:nvPr/>
          </p:nvGrpSpPr>
          <p:grpSpPr>
            <a:xfrm>
              <a:off x="6462613" y="1769790"/>
              <a:ext cx="743700" cy="1441797"/>
              <a:chOff x="0" y="-1"/>
              <a:chExt cx="743700" cy="1441797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74" name="Google Shape;574;p21"/>
              <p:cNvSpPr txBox="1"/>
              <p:nvPr/>
            </p:nvSpPr>
            <p:spPr>
              <a:xfrm>
                <a:off x="13456" y="122396"/>
                <a:ext cx="716700" cy="13194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Rate-limit engagement</a:t>
                </a:r>
                <a:endParaRPr/>
              </a:p>
            </p:txBody>
          </p:sp>
        </p:grpSp>
        <p:grpSp>
          <p:nvGrpSpPr>
            <p:cNvPr id="575" name="Google Shape;575;p21"/>
            <p:cNvGrpSpPr/>
            <p:nvPr/>
          </p:nvGrpSpPr>
          <p:grpSpPr>
            <a:xfrm>
              <a:off x="6462613" y="2271399"/>
              <a:ext cx="743700" cy="1633470"/>
              <a:chOff x="0" y="-1"/>
              <a:chExt cx="743700" cy="1633470"/>
            </a:xfrm>
          </p:grpSpPr>
          <p:sp>
            <p:nvSpPr>
              <p:cNvPr id="576" name="Google Shape;57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77" name="Google Shape;577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Redirect searches away from disinfo</a:t>
                </a:r>
                <a:endParaRPr/>
              </a:p>
            </p:txBody>
          </p:sp>
        </p:grpSp>
        <p:grpSp>
          <p:nvGrpSpPr>
            <p:cNvPr id="578" name="Google Shape;578;p21"/>
            <p:cNvGrpSpPr/>
            <p:nvPr/>
          </p:nvGrpSpPr>
          <p:grpSpPr>
            <a:xfrm>
              <a:off x="6462613" y="2773008"/>
              <a:ext cx="743700" cy="1435770"/>
              <a:chOff x="0" y="-1"/>
              <a:chExt cx="743700" cy="1435770"/>
            </a:xfrm>
          </p:grpSpPr>
          <p:sp>
            <p:nvSpPr>
              <p:cNvPr id="579" name="Google Shape;57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80" name="Google Shape;580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Honeypot: fake engagement system</a:t>
                </a:r>
                <a:endParaRPr/>
              </a:p>
            </p:txBody>
          </p:sp>
        </p:grpSp>
        <p:grpSp>
          <p:nvGrpSpPr>
            <p:cNvPr id="581" name="Google Shape;581;p21"/>
            <p:cNvGrpSpPr/>
            <p:nvPr/>
          </p:nvGrpSpPr>
          <p:grpSpPr>
            <a:xfrm>
              <a:off x="6462613" y="3274615"/>
              <a:ext cx="743700" cy="1237770"/>
              <a:chOff x="0" y="-1"/>
              <a:chExt cx="743700" cy="1237770"/>
            </a:xfrm>
          </p:grpSpPr>
          <p:sp>
            <p:nvSpPr>
              <p:cNvPr id="582" name="Google Shape;582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83" name="Google Shape;583;p21"/>
              <p:cNvSpPr txBox="1"/>
              <p:nvPr/>
            </p:nvSpPr>
            <p:spPr>
              <a:xfrm>
                <a:off x="13456" y="138269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Bot to engage and distract trolls</a:t>
                </a:r>
                <a:endParaRPr/>
              </a:p>
            </p:txBody>
          </p:sp>
        </p:grpSp>
        <p:grpSp>
          <p:nvGrpSpPr>
            <p:cNvPr id="584" name="Google Shape;584;p21"/>
            <p:cNvGrpSpPr/>
            <p:nvPr/>
          </p:nvGrpSpPr>
          <p:grpSpPr>
            <a:xfrm>
              <a:off x="6462613" y="3776224"/>
              <a:ext cx="743700" cy="1435770"/>
              <a:chOff x="0" y="-1"/>
              <a:chExt cx="743700" cy="1435770"/>
            </a:xfrm>
          </p:grpSpPr>
          <p:sp>
            <p:nvSpPr>
              <p:cNvPr id="585" name="Google Shape;58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86" name="Google Shape;586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Strengthen verification methods</a:t>
                </a:r>
                <a:endParaRPr/>
              </a:p>
            </p:txBody>
          </p:sp>
        </p:grpSp>
        <p:grpSp>
          <p:nvGrpSpPr>
            <p:cNvPr id="587" name="Google Shape;587;p21"/>
            <p:cNvGrpSpPr/>
            <p:nvPr/>
          </p:nvGrpSpPr>
          <p:grpSpPr>
            <a:xfrm>
              <a:off x="6462613" y="4277831"/>
              <a:ext cx="743700" cy="1599181"/>
              <a:chOff x="0" y="-1"/>
              <a:chExt cx="743700" cy="1599181"/>
            </a:xfrm>
          </p:grpSpPr>
          <p:sp>
            <p:nvSpPr>
              <p:cNvPr id="588" name="Google Shape;58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89" name="Google Shape;589;p21"/>
              <p:cNvSpPr txBox="1"/>
              <p:nvPr/>
            </p:nvSpPr>
            <p:spPr>
              <a:xfrm>
                <a:off x="13456" y="103980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Verified ids to comment or contribute to poll</a:t>
                </a:r>
                <a:endParaRPr/>
              </a:p>
            </p:txBody>
          </p:sp>
        </p:grpSp>
        <p:grpSp>
          <p:nvGrpSpPr>
            <p:cNvPr id="590" name="Google Shape;590;p21"/>
            <p:cNvGrpSpPr/>
            <p:nvPr/>
          </p:nvGrpSpPr>
          <p:grpSpPr>
            <a:xfrm>
              <a:off x="6462613" y="4779440"/>
              <a:ext cx="743700" cy="1633470"/>
              <a:chOff x="0" y="-1"/>
              <a:chExt cx="743700" cy="1633470"/>
            </a:xfrm>
          </p:grpSpPr>
          <p:sp>
            <p:nvSpPr>
              <p:cNvPr id="591" name="Google Shape;59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92" name="Google Shape;592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Revoke whitelist / verified status</a:t>
                </a:r>
                <a:endParaRPr/>
              </a:p>
            </p:txBody>
          </p:sp>
        </p:grpSp>
        <p:grpSp>
          <p:nvGrpSpPr>
            <p:cNvPr id="593" name="Google Shape;593;p21"/>
            <p:cNvGrpSpPr/>
            <p:nvPr/>
          </p:nvGrpSpPr>
          <p:grpSpPr>
            <a:xfrm>
              <a:off x="7284419" y="1769791"/>
              <a:ext cx="743700" cy="2784531"/>
              <a:chOff x="0" y="-1"/>
              <a:chExt cx="743700" cy="2784531"/>
            </a:xfrm>
          </p:grpSpPr>
          <p:sp>
            <p:nvSpPr>
              <p:cNvPr id="594" name="Google Shape;594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95" name="Google Shape;595;p21"/>
              <p:cNvSpPr txBox="1"/>
              <p:nvPr/>
            </p:nvSpPr>
            <p:spPr>
              <a:xfrm>
                <a:off x="13456" y="40430"/>
                <a:ext cx="716700" cy="2744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Microtarget likely targets with counter messages</a:t>
                </a:r>
                <a:endParaRPr/>
              </a:p>
            </p:txBody>
          </p:sp>
        </p:grpSp>
        <p:grpSp>
          <p:nvGrpSpPr>
            <p:cNvPr id="596" name="Google Shape;596;p21"/>
            <p:cNvGrpSpPr/>
            <p:nvPr/>
          </p:nvGrpSpPr>
          <p:grpSpPr>
            <a:xfrm>
              <a:off x="7284419" y="2271399"/>
              <a:ext cx="743700" cy="1797180"/>
              <a:chOff x="0" y="-1"/>
              <a:chExt cx="743700" cy="1797180"/>
            </a:xfrm>
          </p:grpSpPr>
          <p:sp>
            <p:nvSpPr>
              <p:cNvPr id="597" name="Google Shape;59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98" name="Google Shape;598;p21"/>
              <p:cNvSpPr txBox="1"/>
              <p:nvPr/>
            </p:nvSpPr>
            <p:spPr>
              <a:xfrm>
                <a:off x="13456" y="103979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Train journalists to counter influence moves</a:t>
                </a:r>
                <a:endParaRPr/>
              </a:p>
            </p:txBody>
          </p:sp>
        </p:grpSp>
        <p:grpSp>
          <p:nvGrpSpPr>
            <p:cNvPr id="599" name="Google Shape;599;p21"/>
            <p:cNvGrpSpPr/>
            <p:nvPr/>
          </p:nvGrpSpPr>
          <p:grpSpPr>
            <a:xfrm>
              <a:off x="7284419" y="2773008"/>
              <a:ext cx="743700" cy="2192880"/>
              <a:chOff x="0" y="-1"/>
              <a:chExt cx="743700" cy="2192880"/>
            </a:xfrm>
          </p:grpSpPr>
          <p:sp>
            <p:nvSpPr>
              <p:cNvPr id="600" name="Google Shape;60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1" name="Google Shape;601;p21"/>
              <p:cNvSpPr txBox="1"/>
              <p:nvPr/>
            </p:nvSpPr>
            <p:spPr>
              <a:xfrm>
                <a:off x="13456" y="103979"/>
                <a:ext cx="716700" cy="20889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Tool transparency and literacy in followed channels</a:t>
                </a:r>
                <a:endParaRPr/>
              </a:p>
            </p:txBody>
          </p:sp>
        </p:grpSp>
        <p:grpSp>
          <p:nvGrpSpPr>
            <p:cNvPr id="602" name="Google Shape;602;p21"/>
            <p:cNvGrpSpPr/>
            <p:nvPr/>
          </p:nvGrpSpPr>
          <p:grpSpPr>
            <a:xfrm>
              <a:off x="7284419" y="3274616"/>
              <a:ext cx="743700" cy="1435770"/>
              <a:chOff x="0" y="-1"/>
              <a:chExt cx="743700" cy="1435770"/>
            </a:xfrm>
          </p:grpSpPr>
          <p:sp>
            <p:nvSpPr>
              <p:cNvPr id="603" name="Google Shape;60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4" name="Google Shape;604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Ask media not to report false info</a:t>
                </a:r>
                <a:endParaRPr/>
              </a:p>
            </p:txBody>
          </p:sp>
        </p:grpSp>
        <p:grpSp>
          <p:nvGrpSpPr>
            <p:cNvPr id="605" name="Google Shape;605;p21"/>
            <p:cNvGrpSpPr/>
            <p:nvPr/>
          </p:nvGrpSpPr>
          <p:grpSpPr>
            <a:xfrm>
              <a:off x="7284419" y="3776224"/>
              <a:ext cx="743700" cy="1797180"/>
              <a:chOff x="0" y="-1"/>
              <a:chExt cx="743700" cy="1797180"/>
            </a:xfrm>
          </p:grpSpPr>
          <p:sp>
            <p:nvSpPr>
              <p:cNvPr id="606" name="Google Shape;60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7" name="Google Shape;607;p21"/>
              <p:cNvSpPr txBox="1"/>
              <p:nvPr/>
            </p:nvSpPr>
            <p:spPr>
              <a:xfrm>
                <a:off x="13456" y="103979"/>
                <a:ext cx="716700" cy="1693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Repurpose images with counter messages</a:t>
                </a:r>
                <a:endParaRPr/>
              </a:p>
            </p:txBody>
          </p:sp>
        </p:grpSp>
        <p:grpSp>
          <p:nvGrpSpPr>
            <p:cNvPr id="608" name="Google Shape;608;p21"/>
            <p:cNvGrpSpPr/>
            <p:nvPr/>
          </p:nvGrpSpPr>
          <p:grpSpPr>
            <a:xfrm>
              <a:off x="7284419" y="4277831"/>
              <a:ext cx="743700" cy="1435771"/>
              <a:chOff x="0" y="-1"/>
              <a:chExt cx="743700" cy="1435771"/>
            </a:xfrm>
          </p:grpSpPr>
          <p:sp>
            <p:nvSpPr>
              <p:cNvPr id="609" name="Google Shape;60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13456" y="138270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Engage payload and debunk</a:t>
                </a:r>
                <a:endParaRPr/>
              </a:p>
            </p:txBody>
          </p:sp>
        </p:grpSp>
        <p:grpSp>
          <p:nvGrpSpPr>
            <p:cNvPr id="611" name="Google Shape;611;p21"/>
            <p:cNvGrpSpPr/>
            <p:nvPr/>
          </p:nvGrpSpPr>
          <p:grpSpPr>
            <a:xfrm>
              <a:off x="7284419" y="4779440"/>
              <a:ext cx="743700" cy="1633470"/>
              <a:chOff x="0" y="-1"/>
              <a:chExt cx="743700" cy="1633470"/>
            </a:xfrm>
          </p:grpSpPr>
          <p:sp>
            <p:nvSpPr>
              <p:cNvPr id="612" name="Google Shape;612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3" name="Google Shape;613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Debunk/ defuse fake expert credentials</a:t>
                </a:r>
                <a:endParaRPr/>
              </a:p>
            </p:txBody>
          </p:sp>
        </p:grpSp>
        <p:grpSp>
          <p:nvGrpSpPr>
            <p:cNvPr id="614" name="Google Shape;614;p21"/>
            <p:cNvGrpSpPr/>
            <p:nvPr/>
          </p:nvGrpSpPr>
          <p:grpSpPr>
            <a:xfrm>
              <a:off x="7284419" y="5281048"/>
              <a:ext cx="743700" cy="1237771"/>
              <a:chOff x="0" y="-1"/>
              <a:chExt cx="743700" cy="1237771"/>
            </a:xfrm>
          </p:grpSpPr>
          <p:sp>
            <p:nvSpPr>
              <p:cNvPr id="615" name="Google Shape;615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6" name="Google Shape;616;p21"/>
              <p:cNvSpPr txBox="1"/>
              <p:nvPr/>
            </p:nvSpPr>
            <p:spPr>
              <a:xfrm>
                <a:off x="13456" y="138270"/>
                <a:ext cx="716700" cy="1099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Don’t engage with payloads</a:t>
                </a:r>
                <a:endParaRPr/>
              </a:p>
            </p:txBody>
          </p:sp>
        </p:grpSp>
        <p:grpSp>
          <p:nvGrpSpPr>
            <p:cNvPr id="617" name="Google Shape;617;p21"/>
            <p:cNvGrpSpPr/>
            <p:nvPr/>
          </p:nvGrpSpPr>
          <p:grpSpPr>
            <a:xfrm>
              <a:off x="7284419" y="5782656"/>
              <a:ext cx="743700" cy="879650"/>
              <a:chOff x="0" y="-1"/>
              <a:chExt cx="743700" cy="879650"/>
            </a:xfrm>
          </p:grpSpPr>
          <p:sp>
            <p:nvSpPr>
              <p:cNvPr id="618" name="Google Shape;618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9" name="Google Shape;619;p21"/>
              <p:cNvSpPr txBox="1"/>
              <p:nvPr/>
            </p:nvSpPr>
            <p:spPr>
              <a:xfrm>
                <a:off x="13456" y="175849"/>
                <a:ext cx="716700" cy="7038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Hashtag jacking</a:t>
                </a:r>
                <a:endParaRPr/>
              </a:p>
            </p:txBody>
          </p:sp>
        </p:grpSp>
        <p:grpSp>
          <p:nvGrpSpPr>
            <p:cNvPr id="620" name="Google Shape;620;p21"/>
            <p:cNvGrpSpPr/>
            <p:nvPr/>
          </p:nvGrpSpPr>
          <p:grpSpPr>
            <a:xfrm>
              <a:off x="7284419" y="6284264"/>
              <a:ext cx="743700" cy="483649"/>
              <a:chOff x="0" y="-1"/>
              <a:chExt cx="743700" cy="483649"/>
            </a:xfrm>
          </p:grpSpPr>
          <p:sp>
            <p:nvSpPr>
              <p:cNvPr id="621" name="Google Shape;621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22" name="Google Shape;622;p21"/>
              <p:cNvSpPr txBox="1"/>
              <p:nvPr/>
            </p:nvSpPr>
            <p:spPr>
              <a:xfrm>
                <a:off x="13456" y="175848"/>
                <a:ext cx="716700" cy="3078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/>
              </a:p>
            </p:txBody>
          </p:sp>
        </p:grpSp>
        <p:grpSp>
          <p:nvGrpSpPr>
            <p:cNvPr id="623" name="Google Shape;623;p21"/>
            <p:cNvGrpSpPr/>
            <p:nvPr/>
          </p:nvGrpSpPr>
          <p:grpSpPr>
            <a:xfrm>
              <a:off x="9718599" y="1769791"/>
              <a:ext cx="743700" cy="1679097"/>
              <a:chOff x="0" y="-1"/>
              <a:chExt cx="743700" cy="1679097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13456" y="122396"/>
                <a:ext cx="716700" cy="15567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DMCA takedown requests </a:t>
                </a:r>
                <a:endParaRPr/>
              </a:p>
            </p:txBody>
          </p:sp>
        </p:grpSp>
        <p:grpSp>
          <p:nvGrpSpPr>
            <p:cNvPr id="626" name="Google Shape;626;p21"/>
            <p:cNvGrpSpPr/>
            <p:nvPr/>
          </p:nvGrpSpPr>
          <p:grpSpPr>
            <a:xfrm>
              <a:off x="9718599" y="2271399"/>
              <a:ext cx="743700" cy="1633470"/>
              <a:chOff x="0" y="-1"/>
              <a:chExt cx="743700" cy="1633470"/>
            </a:xfrm>
          </p:grpSpPr>
          <p:sp>
            <p:nvSpPr>
              <p:cNvPr id="627" name="Google Shape;627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28" name="Google Shape;628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Spam domestic actors with lawsuits</a:t>
                </a:r>
                <a:endParaRPr/>
              </a:p>
            </p:txBody>
          </p:sp>
        </p:grpSp>
        <p:grpSp>
          <p:nvGrpSpPr>
            <p:cNvPr id="629" name="Google Shape;629;p21"/>
            <p:cNvGrpSpPr/>
            <p:nvPr/>
          </p:nvGrpSpPr>
          <p:grpSpPr>
            <a:xfrm>
              <a:off x="9718599" y="2773008"/>
              <a:ext cx="743700" cy="1435770"/>
              <a:chOff x="0" y="-1"/>
              <a:chExt cx="743700" cy="1435770"/>
            </a:xfrm>
          </p:grpSpPr>
          <p:sp>
            <p:nvSpPr>
              <p:cNvPr id="630" name="Google Shape;630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31" name="Google Shape;631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Seize and analyse botnet servers</a:t>
                </a:r>
                <a:endParaRPr/>
              </a:p>
            </p:txBody>
          </p:sp>
        </p:grpSp>
        <p:grpSp>
          <p:nvGrpSpPr>
            <p:cNvPr id="632" name="Google Shape;632;p21"/>
            <p:cNvGrpSpPr/>
            <p:nvPr/>
          </p:nvGrpSpPr>
          <p:grpSpPr>
            <a:xfrm>
              <a:off x="10587258" y="1769791"/>
              <a:ext cx="743700" cy="2113991"/>
              <a:chOff x="0" y="-1"/>
              <a:chExt cx="743700" cy="2113991"/>
            </a:xfrm>
          </p:grpSpPr>
          <p:sp>
            <p:nvSpPr>
              <p:cNvPr id="633" name="Google Shape;633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34" name="Google Shape;634;p21"/>
              <p:cNvSpPr txBox="1"/>
              <p:nvPr/>
            </p:nvSpPr>
            <p:spPr>
              <a:xfrm>
                <a:off x="13456" y="82390"/>
                <a:ext cx="716700" cy="20316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22850" lIns="22850" spcFirstLastPara="1" rIns="22850" wrap="square" tIns="228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Century Gothic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Poison monitoring and evaluation data</a:t>
                </a:r>
                <a:endParaRPr/>
              </a:p>
            </p:txBody>
          </p:sp>
        </p:grpSp>
        <p:grpSp>
          <p:nvGrpSpPr>
            <p:cNvPr id="635" name="Google Shape;635;p21"/>
            <p:cNvGrpSpPr/>
            <p:nvPr/>
          </p:nvGrpSpPr>
          <p:grpSpPr>
            <a:xfrm>
              <a:off x="10587258" y="2271399"/>
              <a:ext cx="743700" cy="1435770"/>
              <a:chOff x="0" y="-1"/>
              <a:chExt cx="743700" cy="1435770"/>
            </a:xfrm>
          </p:grpSpPr>
          <p:sp>
            <p:nvSpPr>
              <p:cNvPr id="636" name="Google Shape;636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37" name="Google Shape;637;p21"/>
              <p:cNvSpPr txBox="1"/>
              <p:nvPr/>
            </p:nvSpPr>
            <p:spPr>
              <a:xfrm>
                <a:off x="13456" y="138269"/>
                <a:ext cx="716700" cy="1297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Bomb link shorteners with calls</a:t>
                </a:r>
                <a:endParaRPr/>
              </a:p>
            </p:txBody>
          </p:sp>
        </p:grpSp>
        <p:grpSp>
          <p:nvGrpSpPr>
            <p:cNvPr id="638" name="Google Shape;638;p21"/>
            <p:cNvGrpSpPr/>
            <p:nvPr/>
          </p:nvGrpSpPr>
          <p:grpSpPr>
            <a:xfrm>
              <a:off x="10587258" y="2773008"/>
              <a:ext cx="743700" cy="1633470"/>
              <a:chOff x="0" y="-1"/>
              <a:chExt cx="743700" cy="1633470"/>
            </a:xfrm>
          </p:grpSpPr>
          <p:sp>
            <p:nvSpPr>
              <p:cNvPr id="639" name="Google Shape;639;p21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entury Gothic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40" name="Google Shape;640;p21"/>
              <p:cNvSpPr txBox="1"/>
              <p:nvPr/>
            </p:nvSpPr>
            <p:spPr>
              <a:xfrm>
                <a:off x="13456" y="138269"/>
                <a:ext cx="716700" cy="14952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Century Gothic"/>
                  <a:buNone/>
                </a:pPr>
                <a:r>
                  <a:rPr b="0" i="0" lang="en-GB" sz="5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Add random links to network graphs</a:t>
                </a:r>
                <a:endParaRPr/>
              </a:p>
            </p:txBody>
          </p:sp>
        </p:grpSp>
      </p:grpSp>
      <p:pic>
        <p:nvPicPr>
          <p:cNvPr descr="Google Shape;483;p15" id="641" name="Google Shape;6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1825" y="92973"/>
            <a:ext cx="3583550" cy="2191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69;gccdda87118_0_404" id="642" name="Google Shape;64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26" y="1184914"/>
            <a:ext cx="3783476" cy="297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2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Automating Disinformation by Operational Phase</a:t>
            </a:r>
            <a:endParaRPr/>
          </a:p>
        </p:txBody>
      </p:sp>
      <p:pic>
        <p:nvPicPr>
          <p:cNvPr id="648" name="Google Shape;6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1260525"/>
            <a:ext cx="61150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3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you?  </a:t>
            </a:r>
            <a:endParaRPr/>
          </a:p>
        </p:txBody>
      </p:sp>
      <p:sp>
        <p:nvSpPr>
          <p:cNvPr id="654" name="Google Shape;654;p23"/>
          <p:cNvSpPr txBox="1"/>
          <p:nvPr>
            <p:ph idx="1" type="body"/>
          </p:nvPr>
        </p:nvSpPr>
        <p:spPr>
          <a:xfrm>
            <a:off x="221050" y="780425"/>
            <a:ext cx="81132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Who are you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are you hoping to get from this course?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4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sessions</a:t>
            </a:r>
            <a:endParaRPr/>
          </a:p>
        </p:txBody>
      </p:sp>
      <p:sp>
        <p:nvSpPr>
          <p:cNvPr id="660" name="Google Shape;660;p24"/>
          <p:cNvSpPr txBox="1"/>
          <p:nvPr>
            <p:ph idx="1" type="body"/>
          </p:nvPr>
        </p:nvSpPr>
        <p:spPr>
          <a:xfrm>
            <a:off x="221050" y="780425"/>
            <a:ext cx="81132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0: Introductions and definitions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1: history and mechanisms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2: frameworks and risk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3: landscapes and response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4: planning and context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5: response and content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6: simulation and washup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